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tiff" ContentType="image/tif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71"/>
  </p:notesMasterIdLst>
  <p:handoutMasterIdLst>
    <p:handoutMasterId r:id="rId72"/>
  </p:handoutMasterIdLst>
  <p:sldIdLst>
    <p:sldId id="312" r:id="rId2"/>
    <p:sldId id="323" r:id="rId3"/>
    <p:sldId id="324" r:id="rId4"/>
    <p:sldId id="473" r:id="rId5"/>
    <p:sldId id="329" r:id="rId6"/>
    <p:sldId id="420" r:id="rId7"/>
    <p:sldId id="423" r:id="rId8"/>
    <p:sldId id="424" r:id="rId9"/>
    <p:sldId id="474" r:id="rId10"/>
    <p:sldId id="475" r:id="rId11"/>
    <p:sldId id="476" r:id="rId12"/>
    <p:sldId id="477" r:id="rId13"/>
    <p:sldId id="425" r:id="rId14"/>
    <p:sldId id="479" r:id="rId15"/>
    <p:sldId id="480" r:id="rId16"/>
    <p:sldId id="481" r:id="rId17"/>
    <p:sldId id="482" r:id="rId18"/>
    <p:sldId id="483" r:id="rId19"/>
    <p:sldId id="484" r:id="rId20"/>
    <p:sldId id="485" r:id="rId21"/>
    <p:sldId id="486" r:id="rId22"/>
    <p:sldId id="487" r:id="rId23"/>
    <p:sldId id="478" r:id="rId24"/>
    <p:sldId id="426" r:id="rId25"/>
    <p:sldId id="427"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7" r:id="rId44"/>
    <p:sldId id="448" r:id="rId45"/>
    <p:sldId id="449" r:id="rId46"/>
    <p:sldId id="450" r:id="rId47"/>
    <p:sldId id="451" r:id="rId48"/>
    <p:sldId id="452" r:id="rId49"/>
    <p:sldId id="454" r:id="rId50"/>
    <p:sldId id="455" r:id="rId51"/>
    <p:sldId id="456" r:id="rId52"/>
    <p:sldId id="488" r:id="rId53"/>
    <p:sldId id="458" r:id="rId54"/>
    <p:sldId id="459" r:id="rId55"/>
    <p:sldId id="460" r:id="rId56"/>
    <p:sldId id="461" r:id="rId57"/>
    <p:sldId id="462" r:id="rId58"/>
    <p:sldId id="463" r:id="rId59"/>
    <p:sldId id="464" r:id="rId60"/>
    <p:sldId id="465" r:id="rId61"/>
    <p:sldId id="466" r:id="rId62"/>
    <p:sldId id="467" r:id="rId63"/>
    <p:sldId id="468" r:id="rId64"/>
    <p:sldId id="469" r:id="rId65"/>
    <p:sldId id="470" r:id="rId66"/>
    <p:sldId id="471" r:id="rId67"/>
    <p:sldId id="472" r:id="rId68"/>
    <p:sldId id="407" r:id="rId69"/>
    <p:sldId id="418" r:id="rId70"/>
  </p:sldIdLst>
  <p:sldSz cx="9144000" cy="6858000" type="screen4x3"/>
  <p:notesSz cx="6858000" cy="9144000"/>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bjani Deb" initials="DD" lastIdx="4" clrIdx="0"/>
  <p:cmAuthor id="1" name="dhrutis" initials="d"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00000"/>
    <a:srgbClr val="990000"/>
    <a:srgbClr val="FFFFFF"/>
    <a:srgbClr val="82302E"/>
    <a:srgbClr val="85312F"/>
    <a:srgbClr val="E6FEFD"/>
    <a:srgbClr val="000099"/>
    <a:srgbClr val="FF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8" autoAdjust="0"/>
    <p:restoredTop sz="84740" autoAdjust="0"/>
  </p:normalViewPr>
  <p:slideViewPr>
    <p:cSldViewPr>
      <p:cViewPr varScale="1">
        <p:scale>
          <a:sx n="61" d="100"/>
          <a:sy n="61" d="100"/>
        </p:scale>
        <p:origin x="-178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46"/>
    </p:cViewPr>
  </p:sorterViewPr>
  <p:notesViewPr>
    <p:cSldViewPr>
      <p:cViewPr varScale="1">
        <p:scale>
          <a:sx n="66" d="100"/>
          <a:sy n="66" d="100"/>
        </p:scale>
        <p:origin x="-3300"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64B9725-44EB-408E-A670-A66AE5FBBF1B}" type="datetime1">
              <a:rPr lang="en-US"/>
              <a:pPr>
                <a:defRPr/>
              </a:pPr>
              <a:t>2/5/2014</a:t>
            </a:fld>
            <a:endParaRPr lang="en-US"/>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8005E228-509B-414F-A9D0-D1C825059700}" type="slidenum">
              <a:rPr lang="en-US"/>
              <a:pPr>
                <a:defRPr/>
              </a:pPr>
              <a:t>‹#›</a:t>
            </a:fld>
            <a:endParaRPr lang="en-US"/>
          </a:p>
        </p:txBody>
      </p:sp>
    </p:spTree>
    <p:extLst>
      <p:ext uri="{BB962C8B-B14F-4D97-AF65-F5344CB8AC3E}">
        <p14:creationId xmlns:p14="http://schemas.microsoft.com/office/powerpoint/2010/main" xmlns="" val="1759334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B6F72C7C-C170-4C32-B42F-55464ECD45A1}" type="datetime1">
              <a:rPr lang="en-US"/>
              <a:pPr>
                <a:defRPr/>
              </a:pPr>
              <a:t>2/5/2014</a:t>
            </a:fld>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CC863AC-7600-4022-BA06-9E5E1721FB66}" type="slidenum">
              <a:rPr lang="en-US"/>
              <a:pPr>
                <a:defRPr/>
              </a:pPr>
              <a:t>‹#›</a:t>
            </a:fld>
            <a:endParaRPr lang="en-US"/>
          </a:p>
        </p:txBody>
      </p:sp>
    </p:spTree>
    <p:extLst>
      <p:ext uri="{BB962C8B-B14F-4D97-AF65-F5344CB8AC3E}">
        <p14:creationId xmlns:p14="http://schemas.microsoft.com/office/powerpoint/2010/main" xmlns="" val="34554761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C863AC-7600-4022-BA06-9E5E1721FB66}" type="slidenum">
              <a:rPr lang="en-US" smtClean="0"/>
              <a:pPr>
                <a:defRPr/>
              </a:pPr>
              <a:t>2</a:t>
            </a:fld>
            <a:endParaRPr lang="en-US"/>
          </a:p>
        </p:txBody>
      </p:sp>
    </p:spTree>
    <p:extLst>
      <p:ext uri="{BB962C8B-B14F-4D97-AF65-F5344CB8AC3E}">
        <p14:creationId xmlns:p14="http://schemas.microsoft.com/office/powerpoint/2010/main" xmlns="" val="3817654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5" descr="SQL session page.tif"/>
          <p:cNvPicPr>
            <a:picLocks noChangeAspect="1"/>
          </p:cNvPicPr>
          <p:nvPr userDrawn="1"/>
        </p:nvPicPr>
        <p:blipFill>
          <a:blip r:embed="rId2" cstate="print"/>
          <a:srcRect t="43057"/>
          <a:stretch>
            <a:fillRect/>
          </a:stretch>
        </p:blipFill>
        <p:spPr bwMode="auto">
          <a:xfrm>
            <a:off x="0" y="0"/>
            <a:ext cx="9144000" cy="6858000"/>
          </a:xfrm>
          <a:prstGeom prst="rect">
            <a:avLst/>
          </a:prstGeom>
          <a:blipFill dpi="0" rotWithShape="1">
            <a:blip r:embed="rId3" cstate="print"/>
            <a:srcRect t="43057"/>
            <a:tile tx="0" ty="0" sx="100000" sy="100000" flip="none" algn="tl"/>
          </a:blipFill>
          <a:ln w="9525">
            <a:noFill/>
            <a:miter lim="800000"/>
            <a:headEnd/>
            <a:tailEnd/>
          </a:ln>
        </p:spPr>
      </p:pic>
      <p:sp>
        <p:nvSpPr>
          <p:cNvPr id="3" name="Title Placeholder 1"/>
          <p:cNvSpPr>
            <a:spLocks/>
          </p:cNvSpPr>
          <p:nvPr/>
        </p:nvSpPr>
        <p:spPr bwMode="auto">
          <a:xfrm>
            <a:off x="4114800" y="2501900"/>
            <a:ext cx="4648200" cy="1143000"/>
          </a:xfrm>
          <a:prstGeom prst="rect">
            <a:avLst/>
          </a:prstGeom>
          <a:noFill/>
          <a:ln w="9525">
            <a:noFill/>
            <a:miter lim="800000"/>
            <a:headEnd/>
            <a:tailEnd/>
          </a:ln>
        </p:spPr>
        <p:txBody>
          <a:bodyPr anchor="ctr"/>
          <a:lstStyle/>
          <a:p>
            <a:pPr>
              <a:lnSpc>
                <a:spcPct val="100000"/>
              </a:lnSpc>
              <a:spcBef>
                <a:spcPct val="0"/>
              </a:spcBef>
              <a:defRPr/>
            </a:pPr>
            <a:endParaRPr lang="en-US" sz="4500" b="1">
              <a:solidFill>
                <a:srgbClr val="FFCC00"/>
              </a:solidFill>
              <a:latin typeface="Calibri" pitchFamily="34" charset="0"/>
            </a:endParaRPr>
          </a:p>
        </p:txBody>
      </p:sp>
      <p:sp>
        <p:nvSpPr>
          <p:cNvPr id="4" name="Text Box 10"/>
          <p:cNvSpPr txBox="1">
            <a:spLocks noChangeArrowheads="1"/>
          </p:cNvSpPr>
          <p:nvPr userDrawn="1"/>
        </p:nvSpPr>
        <p:spPr bwMode="auto">
          <a:xfrm>
            <a:off x="4191000" y="2438400"/>
            <a:ext cx="4419600" cy="701675"/>
          </a:xfrm>
          <a:prstGeom prst="rect">
            <a:avLst/>
          </a:prstGeom>
          <a:noFill/>
          <a:ln w="9525">
            <a:noFill/>
            <a:miter lim="800000"/>
            <a:headEnd/>
            <a:tailEnd/>
          </a:ln>
          <a:effectLst/>
        </p:spPr>
        <p:txBody>
          <a:bodyPr>
            <a:spAutoFit/>
          </a:bodyPr>
          <a:lstStyle/>
          <a:p>
            <a:pPr>
              <a:lnSpc>
                <a:spcPct val="100000"/>
              </a:lnSpc>
              <a:defRPr/>
            </a:pPr>
            <a:endParaRPr lang="en-US" sz="4000">
              <a:solidFill>
                <a:schemeClr val="bg1"/>
              </a:solidFill>
              <a:latin typeface="Calibri" pitchFamily="34" charset="0"/>
            </a:endParaRPr>
          </a:p>
        </p:txBody>
      </p:sp>
      <p:sp>
        <p:nvSpPr>
          <p:cNvPr id="5" name="TextBox 4"/>
          <p:cNvSpPr txBox="1"/>
          <p:nvPr userDrawn="1"/>
        </p:nvSpPr>
        <p:spPr>
          <a:xfrm>
            <a:off x="2133600" y="1828800"/>
            <a:ext cx="2514600" cy="480131"/>
          </a:xfrm>
          <a:prstGeom prst="rect">
            <a:avLst/>
          </a:prstGeom>
          <a:noFill/>
          <a:effectLst/>
        </p:spPr>
        <p:txBody>
          <a:bodyPr>
            <a:spAutoFit/>
          </a:bodyPr>
          <a:lstStyle/>
          <a:p>
            <a:pPr>
              <a:defRPr/>
            </a:pPr>
            <a:r>
              <a:rPr lang="en-US" sz="36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Session: 2</a:t>
            </a:r>
            <a:endParaRPr lang="en-US" sz="3600" b="1" spc="50" dirty="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endParaRPr>
          </a:p>
        </p:txBody>
      </p:sp>
      <p:sp>
        <p:nvSpPr>
          <p:cNvPr id="8" name="Text Box 11"/>
          <p:cNvSpPr txBox="1">
            <a:spLocks noChangeArrowheads="1"/>
          </p:cNvSpPr>
          <p:nvPr userDrawn="1"/>
        </p:nvSpPr>
        <p:spPr bwMode="auto">
          <a:xfrm>
            <a:off x="2590800" y="2590800"/>
            <a:ext cx="6337300" cy="769441"/>
          </a:xfrm>
          <a:prstGeom prst="rect">
            <a:avLst/>
          </a:prstGeom>
          <a:noFill/>
          <a:ln w="9525">
            <a:noFill/>
            <a:miter lim="800000"/>
            <a:headEnd/>
            <a:tailEnd/>
          </a:ln>
          <a:effectLst/>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ct val="100000"/>
              </a:lnSpc>
              <a:defRPr/>
            </a:pPr>
            <a:r>
              <a:rPr lang="en-US" sz="44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java.lang Package</a:t>
            </a:r>
          </a:p>
        </p:txBody>
      </p:sp>
      <p:sp>
        <p:nvSpPr>
          <p:cNvPr id="9" name="Rectangle 8"/>
          <p:cNvSpPr/>
          <p:nvPr userDrawn="1"/>
        </p:nvSpPr>
        <p:spPr>
          <a:xfrm>
            <a:off x="0" y="0"/>
            <a:ext cx="9144000" cy="1196752"/>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nchorCtr="1"/>
          <a:lstStyle/>
          <a:p>
            <a:pPr algn="ctr"/>
            <a:r>
              <a:rPr lang="en-IN" sz="4800" b="1" cap="none" spc="0" dirty="0" smtClean="0">
                <a:ln>
                  <a:noFill/>
                </a:ln>
                <a:solidFill>
                  <a:srgbClr val="82302E"/>
                </a:solidFill>
                <a:effectLst>
                  <a:outerShdw blurRad="50800" dist="38100" dir="5400000" algn="t" rotWithShape="0">
                    <a:prstClr val="black">
                      <a:alpha val="40000"/>
                    </a:prstClr>
                  </a:outerShdw>
                </a:effectLst>
                <a:latin typeface="Calibri" pitchFamily="34" charset="0"/>
              </a:rPr>
              <a:t>Object-oriented Programming in Java </a:t>
            </a:r>
            <a:endParaRPr lang="en-US" sz="4800" b="1" cap="none" spc="0" dirty="0">
              <a:ln>
                <a:noFill/>
              </a:ln>
              <a:solidFill>
                <a:srgbClr val="82302E"/>
              </a:solidFill>
              <a:effectLst>
                <a:outerShdw blurRad="50800" dist="38100" dir="5400000" algn="t" rotWithShape="0">
                  <a:prstClr val="black">
                    <a:alpha val="40000"/>
                  </a:prstClr>
                </a:outerShdw>
              </a:effectLs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lvl1pPr>
              <a:buClr>
                <a:srgbClr val="973735"/>
              </a:buClr>
              <a:defRPr>
                <a:latin typeface="Calibri" pitchFamily="34" charset="0"/>
              </a:defRPr>
            </a:lvl1pPr>
            <a:lvl2pPr>
              <a:buClr>
                <a:srgbClr val="85312F"/>
              </a:buClr>
              <a:defRPr>
                <a:latin typeface="Calibri" pitchFamily="34" charset="0"/>
              </a:defRPr>
            </a:lvl2pPr>
            <a:lvl3pPr>
              <a:buClr>
                <a:srgbClr val="85312F"/>
              </a:buClr>
              <a:defRPr>
                <a:latin typeface="Calibri"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pic>
        <p:nvPicPr>
          <p:cNvPr id="13314" name="Picture 2" descr="\\priyankag\Demos\Java_Logo.png"/>
          <p:cNvPicPr>
            <a:picLocks noChangeAspect="1" noChangeArrowheads="1"/>
          </p:cNvPicPr>
          <p:nvPr userDrawn="1"/>
        </p:nvPicPr>
        <p:blipFill>
          <a:blip r:embed="rId2" cstate="print"/>
          <a:srcRect b="25494"/>
          <a:stretch>
            <a:fillRect/>
          </a:stretch>
        </p:blipFill>
        <p:spPr bwMode="auto">
          <a:xfrm>
            <a:off x="8305800" y="0"/>
            <a:ext cx="554621" cy="768700"/>
          </a:xfrm>
          <a:prstGeom prst="rect">
            <a:avLst/>
          </a:prstGeom>
          <a:noFill/>
        </p:spPr>
      </p:pic>
      <p:sp>
        <p:nvSpPr>
          <p:cNvPr id="12" name="Rectangle 11"/>
          <p:cNvSpPr/>
          <p:nvPr userDrawn="1"/>
        </p:nvSpPr>
        <p:spPr>
          <a:xfrm>
            <a:off x="0" y="6781800"/>
            <a:ext cx="9144000" cy="76200"/>
          </a:xfrm>
          <a:prstGeom prst="rect">
            <a:avLst/>
          </a:prstGeom>
          <a:solidFill>
            <a:schemeClr val="accent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IN" smtClean="0"/>
              <a:t>© Aptech Ltd.                                                                             java.lang Package/Session 2</a:t>
            </a:r>
            <a:endParaRPr lang="en-US" dirty="0"/>
          </a:p>
        </p:txBody>
      </p:sp>
      <p:sp>
        <p:nvSpPr>
          <p:cNvPr id="14"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IN" smtClean="0"/>
              <a:t>© Aptech Ltd.                                                                             java.lang Package/Session 2</a:t>
            </a:r>
            <a:endParaRPr lang="en-US" dirty="0"/>
          </a:p>
        </p:txBody>
      </p:sp>
      <p:sp>
        <p:nvSpPr>
          <p:cNvPr id="4" name="Slide Number Placeholder 3"/>
          <p:cNvSpPr>
            <a:spLocks noGrp="1"/>
          </p:cNvSpPr>
          <p:nvPr>
            <p:ph type="sldNum" sz="quarter" idx="11"/>
          </p:nvPr>
        </p:nvSpPr>
        <p:spPr/>
        <p:txBody>
          <a:bodyPr/>
          <a:lstStyle/>
          <a:p>
            <a:pPr>
              <a:defRPr/>
            </a:pPr>
            <a:fld id="{0B7F2F63-BF3E-4C0C-A868-2C657446BA07}" type="slidenum">
              <a:rPr lang="en-US" smtClean="0"/>
              <a:pPr>
                <a:defRPr/>
              </a:pPr>
              <a:t>‹#›</a:t>
            </a:fld>
            <a:endParaRPr lang="en-US" dirty="0"/>
          </a:p>
        </p:txBody>
      </p:sp>
      <p:sp>
        <p:nvSpPr>
          <p:cNvPr id="5"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52400"/>
            <a:ext cx="8229600" cy="411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IN" smtClean="0"/>
              <a:t>© Aptech Ltd.                                                                             java.lang Package/Session 2</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
        <p:nvSpPr>
          <p:cNvPr id="7" name="Rectangle 6"/>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Lst>
  <p:timing>
    <p:tnLst>
      <p:par>
        <p:cTn id="1" dur="indefinite" restart="never" nodeType="tmRoot"/>
      </p:par>
    </p:tnLst>
  </p:timing>
  <p:hf hdr="0" dt="0"/>
  <p:txStyles>
    <p:titleStyle>
      <a:lvl1pPr algn="l" rtl="0" eaLnBrk="0" fontAlgn="base" hangingPunct="0">
        <a:spcBef>
          <a:spcPct val="0"/>
        </a:spcBef>
        <a:spcAft>
          <a:spcPct val="0"/>
        </a:spcAft>
        <a:defRPr sz="2500" b="1" kern="1200">
          <a:solidFill>
            <a:schemeClr val="bg1"/>
          </a:solidFill>
          <a:latin typeface="Arial" charset="0"/>
          <a:ea typeface="+mj-ea"/>
          <a:cs typeface="+mj-cs"/>
        </a:defRPr>
      </a:lvl1pPr>
      <a:lvl2pPr algn="l" rtl="0" eaLnBrk="0" fontAlgn="base" hangingPunct="0">
        <a:spcBef>
          <a:spcPct val="0"/>
        </a:spcBef>
        <a:spcAft>
          <a:spcPct val="0"/>
        </a:spcAft>
        <a:defRPr sz="2500" b="1">
          <a:solidFill>
            <a:schemeClr val="bg1"/>
          </a:solidFill>
          <a:latin typeface="Arial" charset="0"/>
        </a:defRPr>
      </a:lvl2pPr>
      <a:lvl3pPr algn="l" rtl="0" eaLnBrk="0" fontAlgn="base" hangingPunct="0">
        <a:spcBef>
          <a:spcPct val="0"/>
        </a:spcBef>
        <a:spcAft>
          <a:spcPct val="0"/>
        </a:spcAft>
        <a:defRPr sz="2500" b="1">
          <a:solidFill>
            <a:schemeClr val="bg1"/>
          </a:solidFill>
          <a:latin typeface="Arial" charset="0"/>
        </a:defRPr>
      </a:lvl3pPr>
      <a:lvl4pPr algn="l" rtl="0" eaLnBrk="0" fontAlgn="base" hangingPunct="0">
        <a:spcBef>
          <a:spcPct val="0"/>
        </a:spcBef>
        <a:spcAft>
          <a:spcPct val="0"/>
        </a:spcAft>
        <a:defRPr sz="2500" b="1">
          <a:solidFill>
            <a:schemeClr val="bg1"/>
          </a:solidFill>
          <a:latin typeface="Arial" charset="0"/>
        </a:defRPr>
      </a:lvl4pPr>
      <a:lvl5pPr algn="l" rtl="0" eaLnBrk="0" fontAlgn="base" hangingPunct="0">
        <a:spcBef>
          <a:spcPct val="0"/>
        </a:spcBef>
        <a:spcAft>
          <a:spcPct val="0"/>
        </a:spcAft>
        <a:defRPr sz="2500" b="1">
          <a:solidFill>
            <a:schemeClr val="bg1"/>
          </a:solidFill>
          <a:latin typeface="Arial" charset="0"/>
        </a:defRPr>
      </a:lvl5pPr>
      <a:lvl6pPr marL="457200" algn="l" rtl="0" fontAlgn="base">
        <a:spcBef>
          <a:spcPct val="0"/>
        </a:spcBef>
        <a:spcAft>
          <a:spcPct val="0"/>
        </a:spcAft>
        <a:defRPr sz="2500" b="1">
          <a:solidFill>
            <a:schemeClr val="bg1"/>
          </a:solidFill>
          <a:latin typeface="Calibri" pitchFamily="34" charset="0"/>
        </a:defRPr>
      </a:lvl6pPr>
      <a:lvl7pPr marL="914400" algn="l" rtl="0" fontAlgn="base">
        <a:spcBef>
          <a:spcPct val="0"/>
        </a:spcBef>
        <a:spcAft>
          <a:spcPct val="0"/>
        </a:spcAft>
        <a:defRPr sz="2500" b="1">
          <a:solidFill>
            <a:schemeClr val="bg1"/>
          </a:solidFill>
          <a:latin typeface="Calibri" pitchFamily="34" charset="0"/>
        </a:defRPr>
      </a:lvl7pPr>
      <a:lvl8pPr marL="1371600" algn="l" rtl="0" fontAlgn="base">
        <a:spcBef>
          <a:spcPct val="0"/>
        </a:spcBef>
        <a:spcAft>
          <a:spcPct val="0"/>
        </a:spcAft>
        <a:defRPr sz="2500" b="1">
          <a:solidFill>
            <a:schemeClr val="bg1"/>
          </a:solidFill>
          <a:latin typeface="Calibri" pitchFamily="34" charset="0"/>
        </a:defRPr>
      </a:lvl8pPr>
      <a:lvl9pPr marL="1828800" algn="l"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0099"/>
        </a:buClr>
        <a:buSzPct val="50000"/>
        <a:buFont typeface="Wingdings" pitchFamily="2" charset="2"/>
        <a:buChar char="u"/>
        <a:defRPr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Clr>
          <a:srgbClr val="000099"/>
        </a:buClr>
        <a:buSzPct val="50000"/>
        <a:buFont typeface="Wingdings 2" pitchFamily="18" charset="2"/>
        <a:buChar char="²"/>
        <a:defRPr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Clr>
          <a:srgbClr val="000099"/>
        </a:buClr>
        <a:buSzPct val="40000"/>
        <a:buFont typeface="Wingdings 2" pitchFamily="18" charset="2"/>
        <a:buChar char="³"/>
        <a:defRPr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Math</a:t>
            </a:r>
            <a:r>
              <a:rPr lang="en-US" sz="2400" dirty="0" smtClean="0"/>
              <a:t> Class [2-4</a:t>
            </a:r>
            <a:r>
              <a:rPr lang="en-US" sz="2400" dirty="0"/>
              <a:t>]</a:t>
            </a:r>
            <a:r>
              <a:rPr lang="en-US" sz="2400" dirty="0" smtClean="0"/>
              <a:t>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10</a:t>
            </a:fld>
            <a:endParaRPr lang="en-US" dirty="0"/>
          </a:p>
        </p:txBody>
      </p:sp>
      <p:sp>
        <p:nvSpPr>
          <p:cNvPr id="6" name="Content Placeholder 1"/>
          <p:cNvSpPr>
            <a:spLocks noGrp="1"/>
          </p:cNvSpPr>
          <p:nvPr>
            <p:ph idx="1"/>
          </p:nvPr>
        </p:nvSpPr>
        <p:spPr>
          <a:xfrm>
            <a:off x="323528" y="854160"/>
            <a:ext cx="8352928" cy="4591064"/>
          </a:xfrm>
        </p:spPr>
        <p:txBody>
          <a:bodyPr/>
          <a:lstStyle/>
          <a:p>
            <a:pPr marL="0" indent="0">
              <a:buNone/>
            </a:pPr>
            <a:r>
              <a:rPr lang="en-US" sz="2000" dirty="0"/>
              <a:t>The </a:t>
            </a:r>
            <a:r>
              <a:rPr lang="en-US" sz="2000" dirty="0" smtClean="0"/>
              <a:t>following Code </a:t>
            </a:r>
            <a:r>
              <a:rPr lang="en-US" sz="2000" dirty="0"/>
              <a:t>Snippet </a:t>
            </a:r>
            <a:r>
              <a:rPr lang="en-US" sz="2000" dirty="0" smtClean="0"/>
              <a:t>shows </a:t>
            </a:r>
            <a:r>
              <a:rPr lang="en-US" sz="2000" dirty="0"/>
              <a:t>the use of some of the methods of </a:t>
            </a:r>
            <a:r>
              <a:rPr lang="en-US" sz="2000" dirty="0">
                <a:latin typeface="Courier New" panose="02070309020205020404" pitchFamily="49" charset="0"/>
                <a:cs typeface="Courier New" panose="02070309020205020404" pitchFamily="49" charset="0"/>
              </a:rPr>
              <a:t>Math</a:t>
            </a:r>
            <a:r>
              <a:rPr lang="en-US" sz="2000" dirty="0"/>
              <a:t> </a:t>
            </a:r>
            <a:r>
              <a:rPr lang="en-US" sz="2000" dirty="0" smtClean="0"/>
              <a:t>class:</a:t>
            </a:r>
          </a:p>
          <a:p>
            <a:pPr marL="0" indent="0">
              <a:buNone/>
            </a:pPr>
            <a:r>
              <a:rPr lang="en-US" sz="1600" dirty="0"/>
              <a:t>	</a:t>
            </a:r>
          </a:p>
          <a:p>
            <a:pPr marL="457200" lvl="1" indent="0">
              <a:buNone/>
            </a:pPr>
            <a:r>
              <a:rPr lang="en-US" sz="1600" dirty="0"/>
              <a:t>	</a:t>
            </a:r>
          </a:p>
          <a:p>
            <a:pPr marL="0" indent="0">
              <a:buNone/>
            </a:pPr>
            <a:r>
              <a:rPr lang="en-US" sz="2000" dirty="0" smtClean="0"/>
              <a:t> </a:t>
            </a:r>
            <a:endParaRPr lang="en-IN" sz="2000" dirty="0" smtClean="0"/>
          </a:p>
        </p:txBody>
      </p:sp>
      <p:sp>
        <p:nvSpPr>
          <p:cNvPr id="7" name="Rectangle 6"/>
          <p:cNvSpPr/>
          <p:nvPr/>
        </p:nvSpPr>
        <p:spPr>
          <a:xfrm>
            <a:off x="395536" y="2402630"/>
            <a:ext cx="8208912" cy="351480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latin typeface="Courier New" panose="02070309020205020404" pitchFamily="49" charset="0"/>
                <a:cs typeface="Courier New" panose="02070309020205020404" pitchFamily="49" charset="0"/>
              </a:rPr>
              <a:t>// creating a class to use Math class methods </a:t>
            </a:r>
          </a:p>
          <a:p>
            <a:r>
              <a:rPr lang="en-US" sz="1600" dirty="0">
                <a:latin typeface="Courier New" panose="02070309020205020404" pitchFamily="49" charset="0"/>
                <a:cs typeface="Courier New" panose="02070309020205020404" pitchFamily="49" charset="0"/>
              </a:rPr>
              <a:t>class </a:t>
            </a:r>
            <a:r>
              <a:rPr lang="en-US" sz="1600" dirty="0" err="1">
                <a:latin typeface="Courier New" panose="02070309020205020404" pitchFamily="49" charset="0"/>
                <a:cs typeface="Courier New" panose="02070309020205020404" pitchFamily="49" charset="0"/>
              </a:rPr>
              <a:t>MathClass</a:t>
            </a:r>
            <a:r>
              <a:rPr lang="en-US" sz="1600" dirty="0">
                <a:latin typeface="Courier New" panose="02070309020205020404" pitchFamily="49" charset="0"/>
                <a:cs typeface="Courier New" panose="02070309020205020404" pitchFamily="49" charset="0"/>
              </a:rPr>
              <a:t> { 	</a:t>
            </a:r>
            <a:endParaRPr lang="en-US" sz="1600" dirty="0" smtClean="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indent="114300"/>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num1; // declaring variables </a:t>
            </a:r>
          </a:p>
          <a:p>
            <a:pPr indent="114300"/>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num2; </a:t>
            </a:r>
          </a:p>
          <a:p>
            <a:pPr indent="114300"/>
            <a:r>
              <a:rPr lang="en-US" sz="1600" dirty="0">
                <a:latin typeface="Courier New" panose="02070309020205020404" pitchFamily="49" charset="0"/>
                <a:cs typeface="Courier New" panose="02070309020205020404" pitchFamily="49" charset="0"/>
              </a:rPr>
              <a:t>// declaring constructors </a:t>
            </a:r>
          </a:p>
          <a:p>
            <a:pPr indent="114300"/>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MathClass</a:t>
            </a:r>
            <a:r>
              <a:rPr lang="en-US" sz="1600" dirty="0">
                <a:latin typeface="Courier New" panose="02070309020205020404" pitchFamily="49" charset="0"/>
                <a:cs typeface="Courier New" panose="02070309020205020404" pitchFamily="49" charset="0"/>
              </a:rPr>
              <a:t>(){} </a:t>
            </a:r>
          </a:p>
          <a:p>
            <a:pPr indent="114300"/>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MathClass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num1,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num2){ 	</a:t>
            </a:r>
            <a:endParaRPr lang="en-US" sz="1600" dirty="0" smtClean="0">
              <a:latin typeface="Courier New" panose="02070309020205020404" pitchFamily="49" charset="0"/>
              <a:cs typeface="Courier New" panose="02070309020205020404" pitchFamily="49" charset="0"/>
            </a:endParaRPr>
          </a:p>
          <a:p>
            <a:pPr indent="228600"/>
            <a:r>
              <a:rPr lang="en-US" sz="1600" dirty="0">
                <a:latin typeface="Courier New" panose="02070309020205020404" pitchFamily="49" charset="0"/>
                <a:cs typeface="Courier New" panose="02070309020205020404" pitchFamily="49" charset="0"/>
              </a:rPr>
              <a:t>this.num1 = num1; </a:t>
            </a:r>
          </a:p>
          <a:p>
            <a:pPr indent="228600"/>
            <a:r>
              <a:rPr lang="en-US" sz="1600" dirty="0">
                <a:latin typeface="Courier New" panose="02070309020205020404" pitchFamily="49" charset="0"/>
                <a:cs typeface="Courier New" panose="02070309020205020404" pitchFamily="49" charset="0"/>
              </a:rPr>
              <a:t>this.num2 = num2; </a:t>
            </a:r>
            <a:endParaRPr lang="en-US" sz="1600" dirty="0" smtClean="0">
              <a:latin typeface="Courier New" panose="02070309020205020404" pitchFamily="49" charset="0"/>
              <a:cs typeface="Courier New" panose="02070309020205020404" pitchFamily="49" charset="0"/>
            </a:endParaRPr>
          </a:p>
          <a:p>
            <a:pPr indent="228600"/>
            <a:endParaRPr lang="en-US" sz="1600" dirty="0">
              <a:latin typeface="Courier New" panose="02070309020205020404" pitchFamily="49" charset="0"/>
              <a:cs typeface="Courier New" panose="02070309020205020404" pitchFamily="49" charset="0"/>
            </a:endParaRPr>
          </a:p>
          <a:p>
            <a:pPr indent="114300"/>
            <a:r>
              <a:rPr lang="en-US" sz="1600" dirty="0" smtClean="0">
                <a:latin typeface="Courier New" panose="02070309020205020404" pitchFamily="49" charset="0"/>
                <a:cs typeface="Courier New" panose="02070309020205020404" pitchFamily="49" charset="0"/>
              </a:rPr>
              <a:t>}</a:t>
            </a:r>
          </a:p>
        </p:txBody>
      </p:sp>
      <p:sp>
        <p:nvSpPr>
          <p:cNvPr id="8" name="TextBox 7"/>
          <p:cNvSpPr txBox="1"/>
          <p:nvPr/>
        </p:nvSpPr>
        <p:spPr>
          <a:xfrm>
            <a:off x="395536" y="170080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202759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Math</a:t>
            </a:r>
            <a:r>
              <a:rPr lang="en-US" sz="2400" dirty="0" smtClean="0"/>
              <a:t> Class [3-4</a:t>
            </a:r>
            <a:r>
              <a:rPr lang="en-US" sz="2400" dirty="0"/>
              <a:t>]</a:t>
            </a:r>
            <a:r>
              <a:rPr lang="en-US" sz="2400" dirty="0" smtClean="0"/>
              <a:t>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11</a:t>
            </a:fld>
            <a:endParaRPr lang="en-US" dirty="0"/>
          </a:p>
        </p:txBody>
      </p:sp>
      <p:sp>
        <p:nvSpPr>
          <p:cNvPr id="6" name="Content Placeholder 1"/>
          <p:cNvSpPr>
            <a:spLocks noGrp="1"/>
          </p:cNvSpPr>
          <p:nvPr>
            <p:ph idx="1"/>
          </p:nvPr>
        </p:nvSpPr>
        <p:spPr>
          <a:xfrm>
            <a:off x="323528" y="854160"/>
            <a:ext cx="8352928" cy="4591064"/>
          </a:xfrm>
        </p:spPr>
        <p:txBody>
          <a:bodyPr/>
          <a:lstStyle/>
          <a:p>
            <a:pPr marL="0" indent="0">
              <a:buNone/>
            </a:pPr>
            <a:r>
              <a:rPr lang="en-US" sz="1600" dirty="0"/>
              <a:t>	</a:t>
            </a:r>
          </a:p>
          <a:p>
            <a:pPr marL="457200" lvl="1" indent="0">
              <a:buNone/>
            </a:pPr>
            <a:r>
              <a:rPr lang="en-US" sz="1600" dirty="0"/>
              <a:t>	</a:t>
            </a:r>
          </a:p>
          <a:p>
            <a:pPr marL="0" indent="0">
              <a:buNone/>
            </a:pPr>
            <a:r>
              <a:rPr lang="en-US" sz="2000" dirty="0" smtClean="0"/>
              <a:t> </a:t>
            </a:r>
            <a:endParaRPr lang="en-IN" sz="2000" dirty="0" smtClean="0"/>
          </a:p>
        </p:txBody>
      </p:sp>
      <p:sp>
        <p:nvSpPr>
          <p:cNvPr id="7" name="Rectangle 6"/>
          <p:cNvSpPr/>
          <p:nvPr/>
        </p:nvSpPr>
        <p:spPr>
          <a:xfrm>
            <a:off x="395536" y="908720"/>
            <a:ext cx="8208912" cy="552766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114300"/>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method to use max() </a:t>
            </a:r>
          </a:p>
          <a:p>
            <a:pPr indent="114300"/>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doMax</a:t>
            </a:r>
            <a:r>
              <a:rPr lang="en-US" sz="1600" dirty="0">
                <a:latin typeface="Courier New" panose="02070309020205020404" pitchFamily="49" charset="0"/>
                <a:cs typeface="Courier New" panose="02070309020205020404" pitchFamily="49" charset="0"/>
              </a:rPr>
              <a:t>(){ 	</a:t>
            </a:r>
          </a:p>
          <a:p>
            <a:pPr indent="228600"/>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(“Maximum is: “ + </a:t>
            </a:r>
            <a:r>
              <a:rPr lang="en-US" sz="1600" dirty="0" err="1">
                <a:latin typeface="Courier New" panose="02070309020205020404" pitchFamily="49" charset="0"/>
                <a:cs typeface="Courier New" panose="02070309020205020404" pitchFamily="49" charset="0"/>
              </a:rPr>
              <a:t>Math.max</a:t>
            </a:r>
            <a:r>
              <a:rPr lang="en-US" sz="1600" dirty="0">
                <a:latin typeface="Courier New" panose="02070309020205020404" pitchFamily="49" charset="0"/>
                <a:cs typeface="Courier New" panose="02070309020205020404" pitchFamily="49" charset="0"/>
              </a:rPr>
              <a:t>(num1,num2)); 	</a:t>
            </a:r>
          </a:p>
          <a:p>
            <a:r>
              <a:rPr lang="en-US" sz="1600" dirty="0" smtClean="0">
                <a:latin typeface="Courier New" panose="02070309020205020404" pitchFamily="49" charset="0"/>
                <a:cs typeface="Courier New" panose="02070309020205020404" pitchFamily="49" charset="0"/>
              </a:rPr>
              <a:t>}</a:t>
            </a:r>
          </a:p>
          <a:p>
            <a:pPr indent="114300"/>
            <a:r>
              <a:rPr lang="en-US" sz="1600" dirty="0">
                <a:latin typeface="Courier New" panose="02070309020205020404" pitchFamily="49" charset="0"/>
                <a:cs typeface="Courier New" panose="02070309020205020404" pitchFamily="49" charset="0"/>
              </a:rPr>
              <a:t>// method to use min() </a:t>
            </a:r>
          </a:p>
          <a:p>
            <a:pPr indent="114300"/>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doMin</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28600"/>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(“Minimum is: “ + </a:t>
            </a:r>
            <a:r>
              <a:rPr lang="en-US" sz="1600" dirty="0" err="1">
                <a:latin typeface="Courier New" panose="02070309020205020404" pitchFamily="49" charset="0"/>
                <a:cs typeface="Courier New" panose="02070309020205020404" pitchFamily="49" charset="0"/>
              </a:rPr>
              <a:t>Math.min</a:t>
            </a:r>
            <a:r>
              <a:rPr lang="en-US" sz="1600" dirty="0">
                <a:latin typeface="Courier New" panose="02070309020205020404" pitchFamily="49" charset="0"/>
                <a:cs typeface="Courier New" panose="02070309020205020404" pitchFamily="49" charset="0"/>
              </a:rPr>
              <a:t>(num1,num2)); </a:t>
            </a:r>
            <a:endParaRPr lang="en-US" sz="1600" dirty="0" smtClean="0">
              <a:latin typeface="Courier New" panose="02070309020205020404" pitchFamily="49" charset="0"/>
              <a:cs typeface="Courier New" panose="02070309020205020404" pitchFamily="49" charset="0"/>
            </a:endParaRPr>
          </a:p>
          <a:p>
            <a:pPr indent="114300"/>
            <a:r>
              <a:rPr lang="en-US" sz="1600" dirty="0" smtClean="0">
                <a:latin typeface="Courier New" panose="02070309020205020404" pitchFamily="49" charset="0"/>
                <a:cs typeface="Courier New" panose="02070309020205020404" pitchFamily="49" charset="0"/>
              </a:rPr>
              <a:t>}</a:t>
            </a:r>
          </a:p>
          <a:p>
            <a:pPr indent="114300"/>
            <a:r>
              <a:rPr lang="en-US" sz="1600" dirty="0">
                <a:latin typeface="Courier New" panose="02070309020205020404" pitchFamily="49" charset="0"/>
                <a:cs typeface="Courier New" panose="02070309020205020404" pitchFamily="49" charset="0"/>
              </a:rPr>
              <a:t>// method to use pow()	</a:t>
            </a:r>
          </a:p>
          <a:p>
            <a:pPr indent="114300"/>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doPow</a:t>
            </a:r>
            <a:r>
              <a:rPr lang="en-US" sz="1600" dirty="0">
                <a:latin typeface="Courier New" panose="02070309020205020404" pitchFamily="49" charset="0"/>
                <a:cs typeface="Courier New" panose="02070309020205020404" pitchFamily="49" charset="0"/>
              </a:rPr>
              <a:t>(){ 	</a:t>
            </a:r>
          </a:p>
          <a:p>
            <a:pPr indent="2936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(“Result of power is: “ + </a:t>
            </a:r>
            <a:r>
              <a:rPr lang="en-US" sz="1600" dirty="0" err="1">
                <a:latin typeface="Courier New" panose="02070309020205020404" pitchFamily="49" charset="0"/>
                <a:cs typeface="Courier New" panose="02070309020205020404" pitchFamily="49" charset="0"/>
              </a:rPr>
              <a:t>Math.pow</a:t>
            </a:r>
            <a:r>
              <a:rPr lang="en-US" sz="1600" dirty="0">
                <a:latin typeface="Courier New" panose="02070309020205020404" pitchFamily="49" charset="0"/>
                <a:cs typeface="Courier New" panose="02070309020205020404" pitchFamily="49" charset="0"/>
              </a:rPr>
              <a:t>(num1,num2)); 	</a:t>
            </a:r>
          </a:p>
          <a:p>
            <a:pPr indent="114300"/>
            <a:r>
              <a:rPr lang="en-US" sz="1600" dirty="0" smtClean="0">
                <a:latin typeface="Courier New" panose="02070309020205020404" pitchFamily="49" charset="0"/>
                <a:cs typeface="Courier New" panose="02070309020205020404" pitchFamily="49" charset="0"/>
              </a:rPr>
              <a:t>}</a:t>
            </a:r>
          </a:p>
          <a:p>
            <a:pPr indent="114300"/>
            <a:r>
              <a:rPr lang="en-US" sz="1600" dirty="0">
                <a:latin typeface="Courier New" panose="02070309020205020404" pitchFamily="49" charset="0"/>
                <a:cs typeface="Courier New" panose="02070309020205020404" pitchFamily="49" charset="0"/>
              </a:rPr>
              <a:t>// method to use random() </a:t>
            </a:r>
          </a:p>
          <a:p>
            <a:pPr indent="114300"/>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getRandom</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28600"/>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(“Random generated is: “ + </a:t>
            </a:r>
            <a:r>
              <a:rPr lang="en-US" sz="1600" dirty="0" err="1">
                <a:latin typeface="Courier New" panose="02070309020205020404" pitchFamily="49" charset="0"/>
                <a:cs typeface="Courier New" panose="02070309020205020404" pitchFamily="49" charset="0"/>
              </a:rPr>
              <a:t>Math.random</a:t>
            </a:r>
            <a:r>
              <a:rPr lang="en-US" sz="1600" dirty="0">
                <a:latin typeface="Courier New" panose="02070309020205020404" pitchFamily="49" charset="0"/>
                <a:cs typeface="Courier New" panose="02070309020205020404" pitchFamily="49" charset="0"/>
              </a:rPr>
              <a:t>()); 	</a:t>
            </a:r>
          </a:p>
          <a:p>
            <a:pPr indent="228600"/>
            <a:endParaRPr lang="en-US" sz="1600" dirty="0" smtClean="0">
              <a:latin typeface="Courier New" panose="02070309020205020404" pitchFamily="49" charset="0"/>
              <a:cs typeface="Courier New" panose="02070309020205020404" pitchFamily="49" charset="0"/>
            </a:endParaRPr>
          </a:p>
          <a:p>
            <a:pPr indent="114300"/>
            <a:r>
              <a:rPr lang="en-US" sz="16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xmlns="" val="164471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Math</a:t>
            </a:r>
            <a:r>
              <a:rPr lang="en-US" sz="2400" dirty="0" smtClean="0"/>
              <a:t> Class</a:t>
            </a:r>
            <a:r>
              <a:rPr lang="en-US" sz="2400" dirty="0"/>
              <a:t> </a:t>
            </a:r>
            <a:r>
              <a:rPr lang="en-US" sz="2400" dirty="0" smtClean="0"/>
              <a:t>[4-4</a:t>
            </a:r>
            <a:r>
              <a:rPr lang="en-US" sz="2400" dirty="0"/>
              <a:t>]</a:t>
            </a:r>
            <a:r>
              <a:rPr lang="en-US" sz="2400" dirty="0" smtClean="0"/>
              <a:t>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12</a:t>
            </a:fld>
            <a:endParaRPr lang="en-US" dirty="0"/>
          </a:p>
        </p:txBody>
      </p:sp>
      <p:sp>
        <p:nvSpPr>
          <p:cNvPr id="6" name="Content Placeholder 1"/>
          <p:cNvSpPr>
            <a:spLocks noGrp="1"/>
          </p:cNvSpPr>
          <p:nvPr>
            <p:ph idx="1"/>
          </p:nvPr>
        </p:nvSpPr>
        <p:spPr>
          <a:xfrm>
            <a:off x="323528" y="854160"/>
            <a:ext cx="8352928" cy="4591064"/>
          </a:xfrm>
        </p:spPr>
        <p:txBody>
          <a:bodyPr/>
          <a:lstStyle/>
          <a:p>
            <a:pPr marL="0" indent="0">
              <a:buNone/>
            </a:pPr>
            <a:r>
              <a:rPr lang="en-US" sz="1600" dirty="0"/>
              <a:t>	</a:t>
            </a:r>
          </a:p>
          <a:p>
            <a:pPr marL="457200" lvl="1" indent="0">
              <a:buNone/>
            </a:pPr>
            <a:r>
              <a:rPr lang="en-US" sz="1600" dirty="0"/>
              <a:t>	</a:t>
            </a:r>
          </a:p>
          <a:p>
            <a:pPr marL="0" indent="0">
              <a:buNone/>
            </a:pPr>
            <a:r>
              <a:rPr lang="en-US" sz="2000" dirty="0" smtClean="0"/>
              <a:t> </a:t>
            </a:r>
            <a:endParaRPr lang="en-IN" sz="2000" dirty="0" smtClean="0"/>
          </a:p>
        </p:txBody>
      </p:sp>
      <p:sp>
        <p:nvSpPr>
          <p:cNvPr id="7" name="Rectangle 6"/>
          <p:cNvSpPr/>
          <p:nvPr/>
        </p:nvSpPr>
        <p:spPr>
          <a:xfrm>
            <a:off x="395536" y="908720"/>
            <a:ext cx="8208912" cy="547842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114300"/>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method to use </a:t>
            </a:r>
            <a:r>
              <a:rPr lang="en-US" sz="1600" dirty="0" err="1">
                <a:latin typeface="Courier New" panose="02070309020205020404" pitchFamily="49" charset="0"/>
                <a:cs typeface="Courier New" panose="02070309020205020404" pitchFamily="49" charset="0"/>
              </a:rPr>
              <a:t>sqrt</a:t>
            </a:r>
            <a:r>
              <a:rPr lang="en-US" sz="1600" dirty="0">
                <a:latin typeface="Courier New" panose="02070309020205020404" pitchFamily="49" charset="0"/>
                <a:cs typeface="Courier New" panose="02070309020205020404" pitchFamily="49" charset="0"/>
              </a:rPr>
              <a:t>() </a:t>
            </a:r>
          </a:p>
          <a:p>
            <a:pPr indent="114300"/>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doSquareRoot</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28600"/>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(“Square Root of “ + num1 +” is: “ + </a:t>
            </a:r>
            <a:r>
              <a:rPr lang="en-US" sz="1600" dirty="0" err="1">
                <a:latin typeface="Courier New" panose="02070309020205020404" pitchFamily="49" charset="0"/>
                <a:cs typeface="Courier New" panose="02070309020205020404" pitchFamily="49" charset="0"/>
              </a:rPr>
              <a:t>Math.sqrt</a:t>
            </a:r>
            <a:r>
              <a:rPr lang="en-US" sz="1600" dirty="0">
                <a:latin typeface="Courier New" panose="02070309020205020404" pitchFamily="49" charset="0"/>
                <a:cs typeface="Courier New" panose="02070309020205020404" pitchFamily="49" charset="0"/>
              </a:rPr>
              <a:t>(num1)); </a:t>
            </a:r>
            <a:endParaRPr lang="en-US" sz="1600" dirty="0" smtClean="0">
              <a:latin typeface="Courier New" panose="02070309020205020404" pitchFamily="49" charset="0"/>
              <a:cs typeface="Courier New" panose="02070309020205020404" pitchFamily="49" charset="0"/>
            </a:endParaRPr>
          </a:p>
          <a:p>
            <a:pPr indent="114300"/>
            <a:r>
              <a:rPr lang="en-US" sz="1600" dirty="0" smtClean="0">
                <a:latin typeface="Courier New" panose="02070309020205020404" pitchFamily="49" charset="0"/>
                <a:cs typeface="Courier New" panose="02070309020205020404" pitchFamily="49" charset="0"/>
              </a:rPr>
              <a:t>}</a:t>
            </a:r>
          </a:p>
          <a:p>
            <a:pPr indent="114300"/>
            <a:endParaRPr lang="en-US" sz="1600" dirty="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public class </a:t>
            </a:r>
            <a:r>
              <a:rPr lang="en-US" sz="1600" dirty="0" err="1">
                <a:latin typeface="Courier New" panose="02070309020205020404" pitchFamily="49" charset="0"/>
                <a:cs typeface="Courier New" panose="02070309020205020404" pitchFamily="49" charset="0"/>
              </a:rPr>
              <a:t>TestMath</a:t>
            </a:r>
            <a:r>
              <a:rPr lang="en-US" sz="1600" dirty="0">
                <a:latin typeface="Courier New" panose="02070309020205020404" pitchFamily="49" charset="0"/>
                <a:cs typeface="Courier New" panose="02070309020205020404" pitchFamily="49" charset="0"/>
              </a:rPr>
              <a:t> { 	</a:t>
            </a:r>
          </a:p>
          <a:p>
            <a:pPr indent="114300"/>
            <a:r>
              <a:rPr lang="en-US" sz="1600" dirty="0">
                <a:latin typeface="Courier New" panose="02070309020205020404" pitchFamily="49" charset="0"/>
                <a:cs typeface="Courier New" panose="02070309020205020404" pitchFamily="49" charset="0"/>
              </a:rPr>
              <a:t>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 { 	</a:t>
            </a:r>
          </a:p>
          <a:p>
            <a:pPr indent="293688"/>
            <a:r>
              <a:rPr lang="en-US" sz="1600" dirty="0" err="1">
                <a:latin typeface="Courier New" panose="02070309020205020404" pitchFamily="49" charset="0"/>
                <a:cs typeface="Courier New" panose="02070309020205020404" pitchFamily="49" charset="0"/>
              </a:rPr>
              <a:t>MathClass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objMath</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MathClass</a:t>
            </a:r>
            <a:r>
              <a:rPr lang="en-US" sz="1600" dirty="0">
                <a:latin typeface="Courier New" panose="02070309020205020404" pitchFamily="49" charset="0"/>
                <a:cs typeface="Courier New" panose="02070309020205020404" pitchFamily="49" charset="0"/>
              </a:rPr>
              <a:t>(4,5); 	</a:t>
            </a:r>
          </a:p>
          <a:p>
            <a:pPr indent="293688"/>
            <a:r>
              <a:rPr lang="en-US" sz="1600" dirty="0" err="1">
                <a:latin typeface="Courier New" panose="02070309020205020404" pitchFamily="49" charset="0"/>
                <a:cs typeface="Courier New" panose="02070309020205020404" pitchFamily="49" charset="0"/>
              </a:rPr>
              <a:t>objMath.doMax</a:t>
            </a:r>
            <a:r>
              <a:rPr lang="en-US" sz="1600" dirty="0">
                <a:latin typeface="Courier New" panose="02070309020205020404" pitchFamily="49" charset="0"/>
                <a:cs typeface="Courier New" panose="02070309020205020404" pitchFamily="49" charset="0"/>
              </a:rPr>
              <a:t>(); </a:t>
            </a:r>
          </a:p>
          <a:p>
            <a:pPr indent="293688"/>
            <a:r>
              <a:rPr lang="en-US" sz="1600" dirty="0" err="1">
                <a:latin typeface="Courier New" panose="02070309020205020404" pitchFamily="49" charset="0"/>
                <a:cs typeface="Courier New" panose="02070309020205020404" pitchFamily="49" charset="0"/>
              </a:rPr>
              <a:t>objMath.doMin</a:t>
            </a:r>
            <a:r>
              <a:rPr lang="en-US" sz="1600" dirty="0">
                <a:latin typeface="Courier New" panose="02070309020205020404" pitchFamily="49" charset="0"/>
                <a:cs typeface="Courier New" panose="02070309020205020404" pitchFamily="49" charset="0"/>
              </a:rPr>
              <a:t>(); </a:t>
            </a:r>
          </a:p>
          <a:p>
            <a:pPr indent="293688"/>
            <a:r>
              <a:rPr lang="en-US" sz="1600" dirty="0" err="1">
                <a:latin typeface="Courier New" panose="02070309020205020404" pitchFamily="49" charset="0"/>
                <a:cs typeface="Courier New" panose="02070309020205020404" pitchFamily="49" charset="0"/>
              </a:rPr>
              <a:t>objMath.doPow</a:t>
            </a:r>
            <a:r>
              <a:rPr lang="en-US" sz="1600" dirty="0">
                <a:latin typeface="Courier New" panose="02070309020205020404" pitchFamily="49" charset="0"/>
                <a:cs typeface="Courier New" panose="02070309020205020404" pitchFamily="49" charset="0"/>
              </a:rPr>
              <a:t>(); </a:t>
            </a:r>
          </a:p>
          <a:p>
            <a:pPr indent="293688"/>
            <a:r>
              <a:rPr lang="en-US" sz="1600" dirty="0" err="1">
                <a:latin typeface="Courier New" panose="02070309020205020404" pitchFamily="49" charset="0"/>
                <a:cs typeface="Courier New" panose="02070309020205020404" pitchFamily="49" charset="0"/>
              </a:rPr>
              <a:t>objMath.getRandom</a:t>
            </a:r>
            <a:r>
              <a:rPr lang="en-US" sz="1600" dirty="0">
                <a:latin typeface="Courier New" panose="02070309020205020404" pitchFamily="49" charset="0"/>
                <a:cs typeface="Courier New" panose="02070309020205020404" pitchFamily="49" charset="0"/>
              </a:rPr>
              <a:t>(); </a:t>
            </a:r>
          </a:p>
          <a:p>
            <a:pPr indent="293688"/>
            <a:r>
              <a:rPr lang="en-US" sz="1600" dirty="0" err="1">
                <a:latin typeface="Courier New" panose="02070309020205020404" pitchFamily="49" charset="0"/>
                <a:cs typeface="Courier New" panose="02070309020205020404" pitchFamily="49" charset="0"/>
              </a:rPr>
              <a:t>objMath.doSquareRoot</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93688"/>
            <a:endParaRPr lang="en-US" sz="1600" dirty="0">
              <a:latin typeface="Courier New" panose="02070309020205020404" pitchFamily="49" charset="0"/>
              <a:cs typeface="Courier New" panose="02070309020205020404" pitchFamily="49" charset="0"/>
            </a:endParaRPr>
          </a:p>
          <a:p>
            <a:pPr indent="228600"/>
            <a:r>
              <a:rPr lang="en-US" sz="1600" dirty="0" smtClean="0">
                <a:latin typeface="Courier New" panose="02070309020205020404" pitchFamily="49" charset="0"/>
                <a:cs typeface="Courier New" panose="02070309020205020404" pitchFamily="49" charset="0"/>
              </a:rPr>
              <a:t>}</a:t>
            </a:r>
          </a:p>
          <a:p>
            <a:pPr indent="65088"/>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4014194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a:t>The </a:t>
            </a:r>
            <a:r>
              <a:rPr lang="en-US" sz="2000" dirty="0">
                <a:latin typeface="Courier New" panose="02070309020205020404" pitchFamily="49" charset="0"/>
                <a:cs typeface="Courier New" panose="02070309020205020404" pitchFamily="49" charset="0"/>
              </a:rPr>
              <a:t>System</a:t>
            </a:r>
            <a:r>
              <a:rPr lang="en-US" sz="2000" dirty="0"/>
              <a:t> class provides several useful class fields and methods. </a:t>
            </a:r>
            <a:endParaRPr lang="en-US" sz="2000" dirty="0" smtClean="0"/>
          </a:p>
          <a:p>
            <a:pPr algn="just"/>
            <a:r>
              <a:rPr lang="en-US" sz="2000" dirty="0" smtClean="0"/>
              <a:t>However</a:t>
            </a:r>
            <a:r>
              <a:rPr lang="en-US" sz="2000" dirty="0"/>
              <a:t>, it cannot be instantiated. </a:t>
            </a:r>
            <a:endParaRPr lang="en-US" sz="2000" dirty="0" smtClean="0"/>
          </a:p>
          <a:p>
            <a:pPr algn="just"/>
            <a:r>
              <a:rPr lang="en-US" sz="2000" dirty="0" smtClean="0"/>
              <a:t>It </a:t>
            </a:r>
            <a:r>
              <a:rPr lang="en-US" sz="2000" dirty="0"/>
              <a:t>provides several facilities such as standard input, standard output, and error output </a:t>
            </a:r>
            <a:r>
              <a:rPr lang="en-US" sz="2000" dirty="0" smtClean="0"/>
              <a:t>streams, a </a:t>
            </a:r>
            <a:r>
              <a:rPr lang="en-US" sz="2000" dirty="0"/>
              <a:t>means of loading files and </a:t>
            </a:r>
            <a:r>
              <a:rPr lang="en-US" sz="2000" dirty="0" smtClean="0"/>
              <a:t>libraries, access </a:t>
            </a:r>
            <a:r>
              <a:rPr lang="en-US" sz="2000" dirty="0"/>
              <a:t>to externally defined properties and environment </a:t>
            </a:r>
            <a:r>
              <a:rPr lang="en-US" sz="2000" dirty="0" smtClean="0"/>
              <a:t>variables, and </a:t>
            </a:r>
            <a:r>
              <a:rPr lang="en-US" sz="2000" dirty="0"/>
              <a:t>a utility method for quickly copying a part of an array. </a:t>
            </a:r>
            <a:endParaRPr lang="en-US" sz="2000" dirty="0" smtClean="0"/>
          </a:p>
          <a:p>
            <a:pPr algn="just"/>
            <a:r>
              <a:rPr lang="en-US" sz="2000" dirty="0" smtClean="0"/>
              <a:t>The following lists </a:t>
            </a:r>
            <a:r>
              <a:rPr lang="en-US" sz="2000" dirty="0"/>
              <a:t>some of the commonly used methods of the </a:t>
            </a:r>
            <a:r>
              <a:rPr lang="en-US" sz="2000" dirty="0">
                <a:latin typeface="Courier New" panose="02070309020205020404" pitchFamily="49" charset="0"/>
                <a:cs typeface="Courier New" panose="02070309020205020404" pitchFamily="49" charset="0"/>
              </a:rPr>
              <a:t>System</a:t>
            </a:r>
            <a:r>
              <a:rPr lang="en-US" sz="2000" dirty="0"/>
              <a:t> </a:t>
            </a:r>
            <a:r>
              <a:rPr lang="en-US" sz="2000" dirty="0" smtClean="0"/>
              <a:t>class:</a:t>
            </a:r>
          </a:p>
          <a:p>
            <a:pPr lvl="1" algn="just"/>
            <a:r>
              <a:rPr lang="en-US" sz="1600" dirty="0">
                <a:latin typeface="Courier New" panose="02070309020205020404" pitchFamily="49" charset="0"/>
                <a:cs typeface="Courier New" panose="02070309020205020404" pitchFamily="49" charset="0"/>
              </a:rPr>
              <a:t>static void </a:t>
            </a:r>
            <a:r>
              <a:rPr lang="en-US" sz="1600" dirty="0" err="1">
                <a:latin typeface="Courier New" panose="02070309020205020404" pitchFamily="49" charset="0"/>
                <a:cs typeface="Courier New" panose="02070309020205020404" pitchFamily="49" charset="0"/>
              </a:rPr>
              <a:t>arraycopy</a:t>
            </a:r>
            <a:r>
              <a:rPr lang="en-US" sz="1600" dirty="0">
                <a:latin typeface="Courier New" panose="02070309020205020404" pitchFamily="49" charset="0"/>
                <a:cs typeface="Courier New" panose="02070309020205020404" pitchFamily="49" charset="0"/>
              </a:rPr>
              <a:t>(Object </a:t>
            </a:r>
            <a:r>
              <a:rPr lang="en-US" sz="1600" dirty="0" err="1">
                <a:latin typeface="Courier New" panose="02070309020205020404" pitchFamily="49" charset="0"/>
                <a:cs typeface="Courier New" panose="02070309020205020404" pitchFamily="49" charset="0"/>
              </a:rPr>
              <a:t>src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srcPos</a:t>
            </a:r>
            <a:r>
              <a:rPr lang="en-US" sz="1600" dirty="0">
                <a:latin typeface="Courier New" panose="02070309020205020404" pitchFamily="49" charset="0"/>
                <a:cs typeface="Courier New" panose="02070309020205020404" pitchFamily="49" charset="0"/>
              </a:rPr>
              <a:t>, Object </a:t>
            </a:r>
            <a:r>
              <a:rPr lang="en-US" sz="1600" dirty="0" err="1">
                <a:latin typeface="Courier New" panose="02070309020205020404" pitchFamily="49" charset="0"/>
                <a:cs typeface="Courier New" panose="02070309020205020404" pitchFamily="49" charset="0"/>
              </a:rPr>
              <a:t>dest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destPos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length) 	</a:t>
            </a:r>
          </a:p>
          <a:p>
            <a:pPr lvl="1" algn="just"/>
            <a:r>
              <a:rPr lang="en-US" sz="1600" dirty="0">
                <a:latin typeface="Courier New" panose="02070309020205020404" pitchFamily="49" charset="0"/>
                <a:cs typeface="Courier New" panose="02070309020205020404" pitchFamily="49" charset="0"/>
              </a:rPr>
              <a:t>static long </a:t>
            </a:r>
            <a:r>
              <a:rPr lang="en-US" sz="1600" dirty="0" err="1">
                <a:latin typeface="Courier New" panose="02070309020205020404" pitchFamily="49" charset="0"/>
                <a:cs typeface="Courier New" panose="02070309020205020404" pitchFamily="49" charset="0"/>
              </a:rPr>
              <a:t>currentTimeMillis</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static void exit(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status) 	</a:t>
            </a:r>
          </a:p>
          <a:p>
            <a:pPr lvl="1" algn="just"/>
            <a:r>
              <a:rPr lang="en-US" sz="1600" dirty="0">
                <a:latin typeface="Courier New" panose="02070309020205020404" pitchFamily="49" charset="0"/>
                <a:cs typeface="Courier New" panose="02070309020205020404" pitchFamily="49" charset="0"/>
              </a:rPr>
              <a:t>static void </a:t>
            </a:r>
            <a:r>
              <a:rPr lang="en-US" sz="1600" dirty="0" err="1">
                <a:latin typeface="Courier New" panose="02070309020205020404" pitchFamily="49" charset="0"/>
                <a:cs typeface="Courier New" panose="02070309020205020404" pitchFamily="49" charset="0"/>
              </a:rPr>
              <a:t>gc</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static String </a:t>
            </a:r>
            <a:r>
              <a:rPr lang="en-US" sz="1600" dirty="0" err="1">
                <a:latin typeface="Courier New" panose="02070309020205020404" pitchFamily="49" charset="0"/>
                <a:cs typeface="Courier New" panose="02070309020205020404" pitchFamily="49" charset="0"/>
              </a:rPr>
              <a:t>getenv</a:t>
            </a:r>
            <a:r>
              <a:rPr lang="en-US" sz="1600" dirty="0">
                <a:latin typeface="Courier New" panose="02070309020205020404" pitchFamily="49" charset="0"/>
                <a:cs typeface="Courier New" panose="02070309020205020404" pitchFamily="49" charset="0"/>
              </a:rPr>
              <a:t>(String name) 	</a:t>
            </a:r>
          </a:p>
          <a:p>
            <a:pPr lvl="1" algn="just"/>
            <a:r>
              <a:rPr lang="en-US" sz="1600" dirty="0">
                <a:latin typeface="Courier New" panose="02070309020205020404" pitchFamily="49" charset="0"/>
                <a:cs typeface="Courier New" panose="02070309020205020404" pitchFamily="49" charset="0"/>
              </a:rPr>
              <a:t>static Properties </a:t>
            </a:r>
            <a:r>
              <a:rPr lang="en-US" sz="1600" dirty="0" err="1">
                <a:latin typeface="Courier New" panose="02070309020205020404" pitchFamily="49" charset="0"/>
                <a:cs typeface="Courier New" panose="02070309020205020404" pitchFamily="49" charset="0"/>
              </a:rPr>
              <a:t>getProperties</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lgn="just"/>
            <a:r>
              <a:rPr lang="en-US" sz="1600" dirty="0">
                <a:latin typeface="Courier New" panose="02070309020205020404" pitchFamily="49" charset="0"/>
                <a:cs typeface="Courier New" panose="02070309020205020404" pitchFamily="49" charset="0"/>
              </a:rPr>
              <a:t>static void </a:t>
            </a:r>
            <a:r>
              <a:rPr lang="en-US" sz="1600" dirty="0" err="1">
                <a:latin typeface="Courier New" panose="02070309020205020404" pitchFamily="49" charset="0"/>
                <a:cs typeface="Courier New" panose="02070309020205020404" pitchFamily="49" charset="0"/>
              </a:rPr>
              <a:t>loadLibrary</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libname</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static void </a:t>
            </a:r>
            <a:r>
              <a:rPr lang="en-US" sz="1600" dirty="0" err="1" smtClean="0">
                <a:latin typeface="Courier New" panose="02070309020205020404" pitchFamily="49" charset="0"/>
                <a:cs typeface="Courier New" panose="02070309020205020404" pitchFamily="49" charset="0"/>
              </a:rPr>
              <a:t>setSecurityManager</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SecurityManager</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s) </a:t>
            </a: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System</a:t>
            </a:r>
            <a:r>
              <a:rPr lang="en-US" sz="2400" dirty="0" smtClean="0"/>
              <a:t> Class [1-3]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13</a:t>
            </a:fld>
            <a:endParaRPr lang="en-US" dirty="0"/>
          </a:p>
        </p:txBody>
      </p:sp>
    </p:spTree>
    <p:extLst>
      <p:ext uri="{BB962C8B-B14F-4D97-AF65-F5344CB8AC3E}">
        <p14:creationId xmlns:p14="http://schemas.microsoft.com/office/powerpoint/2010/main" xmlns="" val="38372535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r>
              <a:rPr lang="en-US" sz="2000" dirty="0"/>
              <a:t>The </a:t>
            </a:r>
            <a:r>
              <a:rPr lang="en-US" sz="2000" dirty="0" smtClean="0"/>
              <a:t>following Code Snippet shows </a:t>
            </a:r>
            <a:r>
              <a:rPr lang="en-US" sz="2000" dirty="0"/>
              <a:t>the use of some of the methods of </a:t>
            </a:r>
            <a:r>
              <a:rPr lang="en-US" sz="2000" dirty="0">
                <a:latin typeface="Courier New" panose="02070309020205020404" pitchFamily="49" charset="0"/>
                <a:cs typeface="Courier New" panose="02070309020205020404" pitchFamily="49" charset="0"/>
              </a:rPr>
              <a:t>System</a:t>
            </a:r>
            <a:r>
              <a:rPr lang="en-US" sz="2000" dirty="0"/>
              <a:t> </a:t>
            </a:r>
            <a:r>
              <a:rPr lang="en-US" sz="2000" dirty="0" smtClean="0"/>
              <a:t>class</a:t>
            </a:r>
            <a:r>
              <a:rPr lang="en-US" sz="2000" dirty="0"/>
              <a:t>:</a:t>
            </a: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System</a:t>
            </a:r>
            <a:r>
              <a:rPr lang="en-US" sz="2400" dirty="0" smtClean="0"/>
              <a:t> Class [2-3</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14</a:t>
            </a:fld>
            <a:endParaRPr lang="en-US" dirty="0"/>
          </a:p>
        </p:txBody>
      </p:sp>
      <p:sp>
        <p:nvSpPr>
          <p:cNvPr id="6" name="Rectangle 5"/>
          <p:cNvSpPr/>
          <p:nvPr/>
        </p:nvSpPr>
        <p:spPr>
          <a:xfrm>
            <a:off x="395536" y="2402630"/>
            <a:ext cx="8208912" cy="40010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latin typeface="Courier New" panose="02070309020205020404" pitchFamily="49" charset="0"/>
                <a:cs typeface="Courier New" panose="02070309020205020404" pitchFamily="49" charset="0"/>
              </a:rPr>
              <a:t>class </a:t>
            </a:r>
            <a:r>
              <a:rPr lang="en-US" sz="1600" dirty="0" err="1">
                <a:latin typeface="Courier New" panose="02070309020205020404" pitchFamily="49" charset="0"/>
                <a:cs typeface="Courier New" panose="02070309020205020404" pitchFamily="49" charset="0"/>
              </a:rPr>
              <a:t>SystemClass</a:t>
            </a:r>
            <a:r>
              <a:rPr lang="en-US" sz="1600" dirty="0">
                <a:latin typeface="Courier New" panose="02070309020205020404" pitchFamily="49" charset="0"/>
                <a:cs typeface="Courier New" panose="02070309020205020404" pitchFamily="49" charset="0"/>
              </a:rPr>
              <a:t> { 	</a:t>
            </a:r>
            <a:endParaRPr lang="en-US" sz="1600" dirty="0" smtClean="0">
              <a:latin typeface="Courier New" panose="02070309020205020404" pitchFamily="49" charset="0"/>
              <a:cs typeface="Courier New" panose="02070309020205020404" pitchFamily="49" charset="0"/>
            </a:endParaRPr>
          </a:p>
          <a:p>
            <a:pPr indent="65088"/>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arr1[] = {1,3,2,4}; </a:t>
            </a:r>
          </a:p>
          <a:p>
            <a:pPr indent="65088"/>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arr2[] = {6,7,8,0}; 	</a:t>
            </a:r>
          </a:p>
          <a:p>
            <a:pPr indent="114300"/>
            <a:endParaRPr lang="en-US" sz="1600" dirty="0" smtClean="0">
              <a:latin typeface="Courier New" panose="02070309020205020404" pitchFamily="49" charset="0"/>
              <a:cs typeface="Courier New" panose="02070309020205020404" pitchFamily="49" charset="0"/>
            </a:endParaRPr>
          </a:p>
          <a:p>
            <a:pPr indent="65088"/>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getTime</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65088"/>
            <a:r>
              <a:rPr lang="en-US" sz="1600" dirty="0">
                <a:latin typeface="Courier New" panose="02070309020205020404" pitchFamily="49" charset="0"/>
                <a:cs typeface="Courier New" panose="02070309020205020404" pitchFamily="49" charset="0"/>
              </a:rPr>
              <a:t>{ </a:t>
            </a:r>
          </a:p>
          <a:p>
            <a:pPr indent="5222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(“Current time in milliseconds is: “ + System. </a:t>
            </a:r>
            <a:r>
              <a:rPr lang="en-US" sz="1600" dirty="0" err="1">
                <a:latin typeface="Courier New" panose="02070309020205020404" pitchFamily="49" charset="0"/>
                <a:cs typeface="Courier New" panose="02070309020205020404" pitchFamily="49" charset="0"/>
              </a:rPr>
              <a:t>currentTimeMillis</a:t>
            </a:r>
            <a:r>
              <a:rPr lang="en-US" sz="1600" dirty="0">
                <a:latin typeface="Courier New" panose="02070309020205020404" pitchFamily="49" charset="0"/>
                <a:cs typeface="Courier New" panose="02070309020205020404" pitchFamily="49" charset="0"/>
              </a:rPr>
              <a:t>()); </a:t>
            </a:r>
          </a:p>
          <a:p>
            <a:pPr indent="65088"/>
            <a:r>
              <a:rPr lang="en-US" sz="1600" dirty="0" smtClean="0">
                <a:latin typeface="Courier New" panose="02070309020205020404" pitchFamily="49" charset="0"/>
                <a:cs typeface="Courier New" panose="02070309020205020404" pitchFamily="49" charset="0"/>
              </a:rPr>
              <a:t>}</a:t>
            </a:r>
          </a:p>
          <a:p>
            <a:pPr indent="65088"/>
            <a:endParaRPr lang="en-US" sz="1600" dirty="0">
              <a:latin typeface="Courier New" panose="02070309020205020404" pitchFamily="49" charset="0"/>
              <a:cs typeface="Courier New" panose="02070309020205020404" pitchFamily="49" charset="0"/>
            </a:endParaRPr>
          </a:p>
          <a:p>
            <a:pPr indent="65088"/>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copyArray</a:t>
            </a:r>
            <a:r>
              <a:rPr lang="en-US" sz="1600" dirty="0">
                <a:latin typeface="Courier New" panose="02070309020205020404" pitchFamily="49" charset="0"/>
                <a:cs typeface="Courier New" panose="02070309020205020404" pitchFamily="49" charset="0"/>
              </a:rPr>
              <a:t>() </a:t>
            </a:r>
          </a:p>
          <a:p>
            <a:pPr indent="65088"/>
            <a:r>
              <a:rPr lang="en-US" sz="1600" dirty="0">
                <a:latin typeface="Courier New" panose="02070309020205020404" pitchFamily="49" charset="0"/>
                <a:cs typeface="Courier New" panose="02070309020205020404" pitchFamily="49" charset="0"/>
              </a:rPr>
              <a:t>{ </a:t>
            </a:r>
          </a:p>
          <a:p>
            <a:pPr indent="179388"/>
            <a:r>
              <a:rPr lang="en-US" sz="1600" dirty="0" err="1">
                <a:latin typeface="Courier New" panose="02070309020205020404" pitchFamily="49" charset="0"/>
                <a:cs typeface="Courier New" panose="02070309020205020404" pitchFamily="49" charset="0"/>
              </a:rPr>
              <a:t>System.arraycopy</a:t>
            </a:r>
            <a:r>
              <a:rPr lang="en-US" sz="1600" dirty="0">
                <a:latin typeface="Courier New" panose="02070309020205020404" pitchFamily="49" charset="0"/>
                <a:cs typeface="Courier New" panose="02070309020205020404" pitchFamily="49" charset="0"/>
              </a:rPr>
              <a:t>(arr1, 0, arr2, 0, 3); </a:t>
            </a:r>
          </a:p>
          <a:p>
            <a:pPr indent="1793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(“Copied array is: “ ); </a:t>
            </a:r>
          </a:p>
        </p:txBody>
      </p:sp>
      <p:sp>
        <p:nvSpPr>
          <p:cNvPr id="7" name="TextBox 6"/>
          <p:cNvSpPr txBox="1"/>
          <p:nvPr/>
        </p:nvSpPr>
        <p:spPr>
          <a:xfrm>
            <a:off x="395536" y="170080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175319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System</a:t>
            </a:r>
            <a:r>
              <a:rPr lang="en-US" sz="2400" dirty="0" smtClean="0"/>
              <a:t> </a:t>
            </a:r>
            <a:r>
              <a:rPr lang="en-US" sz="2400" dirty="0"/>
              <a:t>Class </a:t>
            </a:r>
            <a:r>
              <a:rPr lang="en-US" sz="2400" dirty="0" smtClean="0"/>
              <a:t>[3-3</a:t>
            </a:r>
            <a:r>
              <a:rPr lang="en-US" sz="2400" dirty="0"/>
              <a:t>]</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15</a:t>
            </a:fld>
            <a:endParaRPr lang="en-US" dirty="0"/>
          </a:p>
        </p:txBody>
      </p:sp>
      <p:sp>
        <p:nvSpPr>
          <p:cNvPr id="6" name="Rectangle 5"/>
          <p:cNvSpPr/>
          <p:nvPr/>
        </p:nvSpPr>
        <p:spPr>
          <a:xfrm>
            <a:off x="395536" y="980728"/>
            <a:ext cx="8208912" cy="518295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179388"/>
            <a:r>
              <a:rPr lang="en-US" sz="1600" dirty="0" smtClean="0">
                <a:latin typeface="Courier New" panose="02070309020205020404" pitchFamily="49" charset="0"/>
                <a:cs typeface="Courier New" panose="02070309020205020404" pitchFamily="49" charset="0"/>
              </a:rPr>
              <a:t>for(</a:t>
            </a:r>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=0;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&lt;4;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a:t>
            </a:r>
          </a:p>
          <a:p>
            <a:pPr indent="1793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(arr2[</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a:t>
            </a:r>
          </a:p>
          <a:p>
            <a:pPr indent="65088"/>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65088"/>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getPath</a:t>
            </a:r>
            <a:r>
              <a:rPr lang="en-US" sz="1600" dirty="0">
                <a:latin typeface="Courier New" panose="02070309020205020404" pitchFamily="49" charset="0"/>
                <a:cs typeface="Courier New" panose="02070309020205020404" pitchFamily="49" charset="0"/>
              </a:rPr>
              <a:t>(String variable) 	</a:t>
            </a:r>
          </a:p>
          <a:p>
            <a:pPr indent="65088"/>
            <a:r>
              <a:rPr lang="en-US" sz="1600" dirty="0">
                <a:latin typeface="Courier New" panose="02070309020205020404" pitchFamily="49" charset="0"/>
                <a:cs typeface="Courier New" panose="02070309020205020404" pitchFamily="49" charset="0"/>
              </a:rPr>
              <a:t>{ </a:t>
            </a:r>
          </a:p>
          <a:p>
            <a:pPr indent="1793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(“Value of Path variable is: “ + </a:t>
            </a:r>
            <a:r>
              <a:rPr lang="en-US" sz="1600" dirty="0" err="1">
                <a:latin typeface="Courier New" panose="02070309020205020404" pitchFamily="49" charset="0"/>
                <a:cs typeface="Courier New" panose="02070309020205020404" pitchFamily="49" charset="0"/>
              </a:rPr>
              <a:t>System.getenv</a:t>
            </a:r>
            <a:r>
              <a:rPr lang="en-US" sz="1600" dirty="0">
                <a:latin typeface="Courier New" panose="02070309020205020404" pitchFamily="49" charset="0"/>
                <a:cs typeface="Courier New" panose="02070309020205020404" pitchFamily="49" charset="0"/>
              </a:rPr>
              <a:t>(variable)); </a:t>
            </a:r>
          </a:p>
          <a:p>
            <a:pPr indent="65088"/>
            <a:r>
              <a:rPr lang="en-US" sz="1600" dirty="0" smtClean="0">
                <a:latin typeface="Courier New" panose="02070309020205020404" pitchFamily="49" charset="0"/>
                <a:cs typeface="Courier New" panose="02070309020205020404" pitchFamily="49" charset="0"/>
              </a:rPr>
              <a:t> } </a:t>
            </a:r>
            <a:endParaRPr lang="en-US" sz="1600" dirty="0">
              <a:latin typeface="Courier New" panose="02070309020205020404" pitchFamily="49" charset="0"/>
              <a:cs typeface="Courier New" panose="02070309020205020404" pitchFamily="49" charset="0"/>
            </a:endParaRPr>
          </a:p>
          <a:p>
            <a:pPr indent="65088"/>
            <a:r>
              <a:rPr lang="en-US" sz="1600" dirty="0" smtClean="0">
                <a:latin typeface="Courier New" panose="02070309020205020404" pitchFamily="49" charset="0"/>
                <a:cs typeface="Courier New" panose="02070309020205020404" pitchFamily="49" charset="0"/>
              </a:rPr>
              <a:t>}</a:t>
            </a:r>
          </a:p>
          <a:p>
            <a:pPr indent="65088"/>
            <a:endParaRPr lang="en-US" sz="1600" dirty="0">
              <a:latin typeface="Courier New" panose="02070309020205020404" pitchFamily="49" charset="0"/>
              <a:cs typeface="Courier New" panose="02070309020205020404" pitchFamily="49" charset="0"/>
            </a:endParaRPr>
          </a:p>
          <a:p>
            <a:pPr indent="65088"/>
            <a:r>
              <a:rPr lang="en-US" sz="1600" dirty="0">
                <a:latin typeface="Courier New" panose="02070309020205020404" pitchFamily="49" charset="0"/>
                <a:cs typeface="Courier New" panose="02070309020205020404" pitchFamily="49" charset="0"/>
              </a:rPr>
              <a:t>public class </a:t>
            </a:r>
            <a:r>
              <a:rPr lang="en-US" sz="1600" dirty="0" err="1">
                <a:latin typeface="Courier New" panose="02070309020205020404" pitchFamily="49" charset="0"/>
                <a:cs typeface="Courier New" panose="02070309020205020404" pitchFamily="49" charset="0"/>
              </a:rPr>
              <a:t>TestSystem</a:t>
            </a:r>
            <a:r>
              <a:rPr lang="en-US" sz="1600" dirty="0">
                <a:latin typeface="Courier New" panose="02070309020205020404" pitchFamily="49" charset="0"/>
                <a:cs typeface="Courier New" panose="02070309020205020404" pitchFamily="49" charset="0"/>
              </a:rPr>
              <a:t> { 	</a:t>
            </a:r>
          </a:p>
          <a:p>
            <a:pPr indent="65088"/>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 { 	</a:t>
            </a:r>
          </a:p>
          <a:p>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SystemClass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objSys</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SystemClass</a:t>
            </a:r>
            <a:r>
              <a:rPr lang="en-US" sz="1600" dirty="0">
                <a:latin typeface="Courier New" panose="02070309020205020404" pitchFamily="49" charset="0"/>
                <a:cs typeface="Courier New" panose="02070309020205020404" pitchFamily="49" charset="0"/>
              </a:rPr>
              <a:t>(); </a:t>
            </a:r>
          </a:p>
          <a:p>
            <a:pPr indent="179388"/>
            <a:r>
              <a:rPr lang="en-US" sz="1600" dirty="0" err="1">
                <a:latin typeface="Courier New" panose="02070309020205020404" pitchFamily="49" charset="0"/>
                <a:cs typeface="Courier New" panose="02070309020205020404" pitchFamily="49" charset="0"/>
              </a:rPr>
              <a:t>objSys.getTime</a:t>
            </a:r>
            <a:r>
              <a:rPr lang="en-US" sz="1600" dirty="0">
                <a:latin typeface="Courier New" panose="02070309020205020404" pitchFamily="49" charset="0"/>
                <a:cs typeface="Courier New" panose="02070309020205020404" pitchFamily="49" charset="0"/>
              </a:rPr>
              <a:t>(); </a:t>
            </a:r>
          </a:p>
          <a:p>
            <a:pPr indent="179388"/>
            <a:r>
              <a:rPr lang="en-US" sz="1600" dirty="0" err="1">
                <a:latin typeface="Courier New" panose="02070309020205020404" pitchFamily="49" charset="0"/>
                <a:cs typeface="Courier New" panose="02070309020205020404" pitchFamily="49" charset="0"/>
              </a:rPr>
              <a:t>objSys.copyArray</a:t>
            </a:r>
            <a:r>
              <a:rPr lang="en-US" sz="1600" dirty="0">
                <a:latin typeface="Courier New" panose="02070309020205020404" pitchFamily="49" charset="0"/>
                <a:cs typeface="Courier New" panose="02070309020205020404" pitchFamily="49" charset="0"/>
              </a:rPr>
              <a:t>(); </a:t>
            </a:r>
          </a:p>
          <a:p>
            <a:pPr indent="179388"/>
            <a:r>
              <a:rPr lang="en-US" sz="1600" dirty="0" err="1">
                <a:latin typeface="Courier New" panose="02070309020205020404" pitchFamily="49" charset="0"/>
                <a:cs typeface="Courier New" panose="02070309020205020404" pitchFamily="49" charset="0"/>
              </a:rPr>
              <a:t>objSys.getPath</a:t>
            </a:r>
            <a:r>
              <a:rPr lang="en-US" sz="1600" dirty="0">
                <a:latin typeface="Courier New" panose="02070309020205020404" pitchFamily="49" charset="0"/>
                <a:cs typeface="Courier New" panose="02070309020205020404" pitchFamily="49" charset="0"/>
              </a:rPr>
              <a:t>(“Path”); </a:t>
            </a:r>
            <a:endParaRPr lang="en-US" sz="1600" dirty="0" smtClean="0">
              <a:latin typeface="Courier New" panose="02070309020205020404" pitchFamily="49" charset="0"/>
              <a:cs typeface="Courier New" panose="02070309020205020404" pitchFamily="49" charset="0"/>
            </a:endParaRPr>
          </a:p>
          <a:p>
            <a:pPr indent="114300"/>
            <a:r>
              <a:rPr lang="en-US" sz="1600" dirty="0" smtClean="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xmlns="" val="2860481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a:latin typeface="Courier New" panose="02070309020205020404" pitchFamily="49" charset="0"/>
                <a:cs typeface="Courier New" panose="02070309020205020404" pitchFamily="49" charset="0"/>
              </a:rPr>
              <a:t>Object</a:t>
            </a:r>
            <a:r>
              <a:rPr lang="en-US" sz="2000" i="1" dirty="0"/>
              <a:t> </a:t>
            </a:r>
            <a:r>
              <a:rPr lang="en-US" sz="2000" dirty="0"/>
              <a:t>class is the root of the class hierarchy. </a:t>
            </a:r>
            <a:endParaRPr lang="en-US" sz="2000" dirty="0" smtClean="0"/>
          </a:p>
          <a:p>
            <a:pPr algn="just"/>
            <a:r>
              <a:rPr lang="en-US" sz="2000" dirty="0" smtClean="0"/>
              <a:t>Every </a:t>
            </a:r>
            <a:r>
              <a:rPr lang="en-US" sz="2000" dirty="0"/>
              <a:t>class has </a:t>
            </a:r>
            <a:r>
              <a:rPr lang="en-US" sz="2000" dirty="0">
                <a:latin typeface="Courier New" panose="02070309020205020404" pitchFamily="49" charset="0"/>
                <a:cs typeface="Courier New" panose="02070309020205020404" pitchFamily="49" charset="0"/>
              </a:rPr>
              <a:t>Object</a:t>
            </a:r>
            <a:r>
              <a:rPr lang="en-US" sz="2000" dirty="0"/>
              <a:t> as a superclass. </a:t>
            </a:r>
            <a:endParaRPr lang="en-US" sz="2000" dirty="0" smtClean="0"/>
          </a:p>
          <a:p>
            <a:pPr algn="just"/>
            <a:r>
              <a:rPr lang="en-US" sz="2000" dirty="0" smtClean="0"/>
              <a:t>All </a:t>
            </a:r>
            <a:r>
              <a:rPr lang="en-US" sz="2000" dirty="0"/>
              <a:t>objects, including arrays, implement the methods of the </a:t>
            </a:r>
            <a:r>
              <a:rPr lang="en-US" sz="2000" dirty="0">
                <a:latin typeface="Courier New" panose="02070309020205020404" pitchFamily="49" charset="0"/>
                <a:cs typeface="Courier New" panose="02070309020205020404" pitchFamily="49" charset="0"/>
              </a:rPr>
              <a:t>Object</a:t>
            </a:r>
            <a:r>
              <a:rPr lang="en-US" sz="2000" dirty="0"/>
              <a:t> class. </a:t>
            </a:r>
            <a:endParaRPr lang="en-US" sz="2000" dirty="0" smtClean="0"/>
          </a:p>
          <a:p>
            <a:pPr algn="just"/>
            <a:r>
              <a:rPr lang="en-US" sz="2000" dirty="0" smtClean="0"/>
              <a:t>The following lists </a:t>
            </a:r>
            <a:r>
              <a:rPr lang="en-US" sz="2000" dirty="0"/>
              <a:t>some of the commonly used methods of the </a:t>
            </a:r>
            <a:r>
              <a:rPr lang="en-US" sz="2000" dirty="0" smtClean="0">
                <a:latin typeface="Courier New" panose="02070309020205020404" pitchFamily="49" charset="0"/>
                <a:cs typeface="Courier New" panose="02070309020205020404" pitchFamily="49" charset="0"/>
              </a:rPr>
              <a:t>Object </a:t>
            </a:r>
            <a:r>
              <a:rPr lang="en-US" sz="2000" dirty="0" smtClean="0"/>
              <a:t>class:</a:t>
            </a:r>
          </a:p>
          <a:p>
            <a:pPr lvl="1" algn="just"/>
            <a:r>
              <a:rPr lang="en-US" sz="1600" dirty="0">
                <a:latin typeface="Courier New" panose="02070309020205020404" pitchFamily="49" charset="0"/>
                <a:cs typeface="Courier New" panose="02070309020205020404" pitchFamily="49" charset="0"/>
              </a:rPr>
              <a:t>protected Object clone() 		</a:t>
            </a:r>
          </a:p>
          <a:p>
            <a:pPr lvl="1" algn="just"/>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equals(Object </a:t>
            </a:r>
            <a:r>
              <a:rPr lang="en-US" sz="1600" dirty="0" err="1">
                <a:latin typeface="Courier New" panose="02070309020205020404" pitchFamily="49" charset="0"/>
                <a:cs typeface="Courier New" panose="02070309020205020404" pitchFamily="49" charset="0"/>
              </a:rPr>
              <a:t>obj</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protected void finalize() 	</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Class&lt;? extends Object&gt; </a:t>
            </a:r>
            <a:r>
              <a:rPr lang="en-US" sz="1600" dirty="0" err="1">
                <a:latin typeface="Courier New" panose="02070309020205020404" pitchFamily="49" charset="0"/>
                <a:cs typeface="Courier New" panose="02070309020205020404" pitchFamily="49" charset="0"/>
              </a:rPr>
              <a:t>getClass</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p>
          <a:p>
            <a:pPr lvl="1" algn="just"/>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hashCode</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void notify() 	</a:t>
            </a:r>
            <a:r>
              <a:rPr lang="en-US" sz="1600" dirty="0" smtClean="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notifyAll</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	</a:t>
            </a:r>
          </a:p>
          <a:p>
            <a:pPr lvl="1" algn="just"/>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toString</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lgn="just"/>
            <a:r>
              <a:rPr lang="en-US" sz="1600" dirty="0">
                <a:latin typeface="Courier New" panose="02070309020205020404" pitchFamily="49" charset="0"/>
                <a:cs typeface="Courier New" panose="02070309020205020404" pitchFamily="49" charset="0"/>
              </a:rPr>
              <a:t>void wait() 	</a:t>
            </a:r>
          </a:p>
          <a:p>
            <a:pPr lvl="1" algn="just"/>
            <a:r>
              <a:rPr lang="en-US" sz="1600" dirty="0">
                <a:latin typeface="Courier New" panose="02070309020205020404" pitchFamily="49" charset="0"/>
                <a:cs typeface="Courier New" panose="02070309020205020404" pitchFamily="49" charset="0"/>
              </a:rPr>
              <a:t>void wait(long timeout) 	</a:t>
            </a:r>
          </a:p>
          <a:p>
            <a:pPr lvl="1" algn="just"/>
            <a:r>
              <a:rPr lang="en-US" sz="1600" dirty="0">
                <a:latin typeface="Courier New" panose="02070309020205020404" pitchFamily="49" charset="0"/>
                <a:cs typeface="Courier New" panose="02070309020205020404" pitchFamily="49" charset="0"/>
              </a:rPr>
              <a:t>void wait(long timeout,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nanos</a:t>
            </a:r>
            <a:r>
              <a:rPr lang="en-US" sz="1600" dirty="0">
                <a:latin typeface="Courier New" panose="02070309020205020404" pitchFamily="49" charset="0"/>
                <a:cs typeface="Courier New" panose="02070309020205020404" pitchFamily="49" charset="0"/>
              </a:rPr>
              <a:t>) </a:t>
            </a: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Object</a:t>
            </a:r>
            <a:r>
              <a:rPr lang="en-US" sz="2400" dirty="0" smtClean="0"/>
              <a:t> Class [1-3]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16</a:t>
            </a:fld>
            <a:endParaRPr lang="en-US" dirty="0"/>
          </a:p>
        </p:txBody>
      </p:sp>
    </p:spTree>
    <p:extLst>
      <p:ext uri="{BB962C8B-B14F-4D97-AF65-F5344CB8AC3E}">
        <p14:creationId xmlns:p14="http://schemas.microsoft.com/office/powerpoint/2010/main" xmlns="" val="3704022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r>
              <a:rPr lang="en-US" sz="2000" dirty="0" smtClean="0"/>
              <a:t>The following Code </a:t>
            </a:r>
            <a:r>
              <a:rPr lang="en-US" sz="2000" dirty="0"/>
              <a:t>Snippet </a:t>
            </a:r>
            <a:r>
              <a:rPr lang="en-US" sz="2000" dirty="0" smtClean="0"/>
              <a:t>shows </a:t>
            </a:r>
            <a:r>
              <a:rPr lang="en-US" sz="2000" dirty="0"/>
              <a:t>the use of some of the methods of </a:t>
            </a:r>
            <a:r>
              <a:rPr lang="en-US" sz="2000" dirty="0">
                <a:latin typeface="Courier New" panose="02070309020205020404" pitchFamily="49" charset="0"/>
                <a:cs typeface="Courier New" panose="02070309020205020404" pitchFamily="49" charset="0"/>
              </a:rPr>
              <a:t>Object</a:t>
            </a:r>
            <a:r>
              <a:rPr lang="en-US" sz="2000" dirty="0"/>
              <a:t> </a:t>
            </a:r>
            <a:r>
              <a:rPr lang="en-US" sz="2000" dirty="0" smtClean="0"/>
              <a:t>class</a:t>
            </a:r>
            <a:r>
              <a:rPr lang="en-US" sz="2000" dirty="0"/>
              <a:t>:</a:t>
            </a: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Object</a:t>
            </a:r>
            <a:r>
              <a:rPr lang="en-US" sz="2400" dirty="0" smtClean="0"/>
              <a:t> </a:t>
            </a:r>
            <a:r>
              <a:rPr lang="en-US" sz="2400" dirty="0"/>
              <a:t>Class </a:t>
            </a:r>
            <a:r>
              <a:rPr lang="en-US" sz="2400" dirty="0" smtClean="0"/>
              <a:t>[2-3</a:t>
            </a:r>
            <a:r>
              <a:rPr lang="en-US" sz="2400" dirty="0"/>
              <a:t>]</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17</a:t>
            </a:fld>
            <a:endParaRPr lang="en-US" dirty="0"/>
          </a:p>
        </p:txBody>
      </p:sp>
      <p:sp>
        <p:nvSpPr>
          <p:cNvPr id="6" name="Rectangle 5"/>
          <p:cNvSpPr/>
          <p:nvPr/>
        </p:nvSpPr>
        <p:spPr>
          <a:xfrm>
            <a:off x="395536" y="2402630"/>
            <a:ext cx="8208912" cy="37056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latin typeface="Courier New" panose="02070309020205020404" pitchFamily="49" charset="0"/>
                <a:cs typeface="Courier New" panose="02070309020205020404" pitchFamily="49" charset="0"/>
              </a:rPr>
              <a:t>class </a:t>
            </a:r>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 { 	</a:t>
            </a:r>
            <a:endParaRPr lang="en-US" sz="1600" dirty="0" smtClean="0">
              <a:latin typeface="Courier New" panose="02070309020205020404" pitchFamily="49" charset="0"/>
              <a:cs typeface="Courier New" panose="02070309020205020404" pitchFamily="49" charset="0"/>
            </a:endParaRPr>
          </a:p>
          <a:p>
            <a:pPr indent="293688"/>
            <a:r>
              <a:rPr lang="en-US" sz="1600" dirty="0">
                <a:latin typeface="Courier New" panose="02070309020205020404" pitchFamily="49" charset="0"/>
                <a:cs typeface="Courier New" panose="02070309020205020404" pitchFamily="49" charset="0"/>
              </a:rPr>
              <a:t>Integer </a:t>
            </a:r>
            <a:r>
              <a:rPr lang="en-US" sz="1600" dirty="0" err="1">
                <a:latin typeface="Courier New" panose="02070309020205020404" pitchFamily="49" charset="0"/>
                <a:cs typeface="Courier New" panose="02070309020205020404" pitchFamily="49" charset="0"/>
              </a:rPr>
              <a:t>num</a:t>
            </a:r>
            <a:r>
              <a:rPr lang="en-US" sz="1600" dirty="0">
                <a:latin typeface="Courier New" panose="02070309020205020404" pitchFamily="49" charset="0"/>
                <a:cs typeface="Courier New" panose="02070309020205020404" pitchFamily="49" charset="0"/>
              </a:rPr>
              <a:t>; </a:t>
            </a:r>
          </a:p>
          <a:p>
            <a:pPr indent="293688"/>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 </a:t>
            </a:r>
          </a:p>
          <a:p>
            <a:pPr indent="293688"/>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(Integer </a:t>
            </a:r>
            <a:r>
              <a:rPr lang="en-US" sz="1600" dirty="0" err="1">
                <a:latin typeface="Courier New" panose="02070309020205020404" pitchFamily="49" charset="0"/>
                <a:cs typeface="Courier New" panose="02070309020205020404" pitchFamily="49" charset="0"/>
              </a:rPr>
              <a:t>num</a:t>
            </a:r>
            <a:r>
              <a:rPr lang="en-US" sz="1600" dirty="0">
                <a:latin typeface="Courier New" panose="02070309020205020404" pitchFamily="49" charset="0"/>
                <a:cs typeface="Courier New" panose="02070309020205020404" pitchFamily="49" charset="0"/>
              </a:rPr>
              <a:t>){ 	</a:t>
            </a:r>
          </a:p>
          <a:p>
            <a:pPr indent="522288"/>
            <a:r>
              <a:rPr lang="en-US" sz="1600" dirty="0" err="1">
                <a:latin typeface="Courier New" panose="02070309020205020404" pitchFamily="49" charset="0"/>
                <a:cs typeface="Courier New" panose="02070309020205020404" pitchFamily="49" charset="0"/>
              </a:rPr>
              <a:t>this.num</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num</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93688"/>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93688"/>
            <a:r>
              <a:rPr lang="en-US" sz="1600" dirty="0">
                <a:latin typeface="Courier New" panose="02070309020205020404" pitchFamily="49" charset="0"/>
                <a:cs typeface="Courier New" panose="02070309020205020404" pitchFamily="49" charset="0"/>
              </a:rPr>
              <a:t>// method to use the </a:t>
            </a:r>
            <a:r>
              <a:rPr lang="en-US" sz="1600" dirty="0" err="1">
                <a:latin typeface="Courier New" panose="02070309020205020404" pitchFamily="49" charset="0"/>
                <a:cs typeface="Courier New" panose="02070309020205020404" pitchFamily="49" charset="0"/>
              </a:rPr>
              <a:t>toString</a:t>
            </a:r>
            <a:r>
              <a:rPr lang="en-US" sz="1600" dirty="0">
                <a:latin typeface="Courier New" panose="02070309020205020404" pitchFamily="49" charset="0"/>
                <a:cs typeface="Courier New" panose="02070309020205020404" pitchFamily="49" charset="0"/>
              </a:rPr>
              <a:t>() method </a:t>
            </a:r>
          </a:p>
          <a:p>
            <a:pPr indent="293688"/>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getStringForm</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6365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(“String form of </a:t>
            </a:r>
            <a:r>
              <a:rPr lang="en-US" sz="1600" dirty="0" err="1">
                <a:latin typeface="Courier New" panose="02070309020205020404" pitchFamily="49" charset="0"/>
                <a:cs typeface="Courier New" panose="02070309020205020404" pitchFamily="49" charset="0"/>
              </a:rPr>
              <a:t>num</a:t>
            </a:r>
            <a:r>
              <a:rPr lang="en-US" sz="1600" dirty="0">
                <a:latin typeface="Courier New" panose="02070309020205020404" pitchFamily="49" charset="0"/>
                <a:cs typeface="Courier New" panose="02070309020205020404" pitchFamily="49" charset="0"/>
              </a:rPr>
              <a:t> is: “ + </a:t>
            </a:r>
            <a:r>
              <a:rPr lang="en-US" sz="1600" dirty="0" err="1">
                <a:latin typeface="Courier New" panose="02070309020205020404" pitchFamily="49" charset="0"/>
                <a:cs typeface="Courier New" panose="02070309020205020404" pitchFamily="49" charset="0"/>
              </a:rPr>
              <a:t>num.toString</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indent="228600"/>
            <a:r>
              <a:rPr lang="en-US" sz="1600" dirty="0">
                <a:latin typeface="Courier New" panose="02070309020205020404" pitchFamily="49" charset="0"/>
                <a:cs typeface="Courier New" panose="02070309020205020404" pitchFamily="49" charset="0"/>
              </a:rPr>
              <a:t>} 	</a:t>
            </a:r>
          </a:p>
          <a:p>
            <a:pPr indent="65088"/>
            <a:r>
              <a:rPr lang="en-US" sz="1600" dirty="0" smtClean="0">
                <a:latin typeface="Courier New" panose="02070309020205020404" pitchFamily="49" charset="0"/>
                <a:cs typeface="Courier New" panose="02070309020205020404" pitchFamily="49" charset="0"/>
              </a:rPr>
              <a:t>}</a:t>
            </a:r>
          </a:p>
          <a:p>
            <a:pPr indent="65088"/>
            <a:r>
              <a:rPr lang="en-US" sz="1600" dirty="0">
                <a:latin typeface="Courier New" panose="02070309020205020404" pitchFamily="49" charset="0"/>
                <a:cs typeface="Courier New" panose="02070309020205020404" pitchFamily="49" charset="0"/>
              </a:rPr>
              <a:t>public class </a:t>
            </a:r>
            <a:r>
              <a:rPr lang="en-US" sz="1600" dirty="0" err="1">
                <a:latin typeface="Courier New" panose="02070309020205020404" pitchFamily="49" charset="0"/>
                <a:cs typeface="Courier New" panose="02070309020205020404" pitchFamily="49" charset="0"/>
              </a:rPr>
              <a:t>TestObject</a:t>
            </a:r>
            <a:r>
              <a:rPr lang="en-US" sz="1600" dirty="0">
                <a:latin typeface="Courier New" panose="02070309020205020404" pitchFamily="49" charset="0"/>
                <a:cs typeface="Courier New" panose="02070309020205020404" pitchFamily="49" charset="0"/>
              </a:rPr>
              <a:t> { 	</a:t>
            </a:r>
          </a:p>
        </p:txBody>
      </p:sp>
      <p:sp>
        <p:nvSpPr>
          <p:cNvPr id="7" name="TextBox 6"/>
          <p:cNvSpPr txBox="1"/>
          <p:nvPr/>
        </p:nvSpPr>
        <p:spPr>
          <a:xfrm>
            <a:off x="395536" y="170080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4243406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Object</a:t>
            </a:r>
            <a:r>
              <a:rPr lang="en-US" sz="2400" dirty="0" smtClean="0"/>
              <a:t> Class</a:t>
            </a:r>
            <a:r>
              <a:rPr lang="en-US" sz="2400" dirty="0"/>
              <a:t> </a:t>
            </a:r>
            <a:r>
              <a:rPr lang="en-US" sz="2400" dirty="0" smtClean="0"/>
              <a:t>[3-3</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18</a:t>
            </a:fld>
            <a:endParaRPr lang="en-US" dirty="0"/>
          </a:p>
        </p:txBody>
      </p:sp>
      <p:sp>
        <p:nvSpPr>
          <p:cNvPr id="6" name="Rectangle 5"/>
          <p:cNvSpPr/>
          <p:nvPr/>
        </p:nvSpPr>
        <p:spPr>
          <a:xfrm>
            <a:off x="395536" y="980728"/>
            <a:ext cx="8208912" cy="499213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636588"/>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creating objects of </a:t>
            </a:r>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 class </a:t>
            </a:r>
          </a:p>
          <a:p>
            <a:pPr indent="636588"/>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 obj1 = new </a:t>
            </a:r>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(1234); </a:t>
            </a:r>
          </a:p>
          <a:p>
            <a:pPr indent="636588"/>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 obj2 = new </a:t>
            </a:r>
            <a:r>
              <a:rPr lang="en-US" sz="1600" dirty="0" err="1">
                <a:latin typeface="Courier New" panose="02070309020205020404" pitchFamily="49" charset="0"/>
                <a:cs typeface="Courier New" panose="02070309020205020404" pitchFamily="49" charset="0"/>
              </a:rPr>
              <a:t>ObjectClass</a:t>
            </a:r>
            <a:r>
              <a:rPr lang="en-US" sz="1600" dirty="0">
                <a:latin typeface="Courier New" panose="02070309020205020404" pitchFamily="49" charset="0"/>
                <a:cs typeface="Courier New" panose="02070309020205020404" pitchFamily="49" charset="0"/>
              </a:rPr>
              <a:t>(1234); </a:t>
            </a:r>
          </a:p>
          <a:p>
            <a:pPr indent="636588"/>
            <a:r>
              <a:rPr lang="en-US" sz="1600" dirty="0">
                <a:latin typeface="Courier New" panose="02070309020205020404" pitchFamily="49" charset="0"/>
                <a:cs typeface="Courier New" panose="02070309020205020404" pitchFamily="49" charset="0"/>
              </a:rPr>
              <a:t>obj1.getStringForm(); </a:t>
            </a:r>
          </a:p>
          <a:p>
            <a:pPr indent="636588"/>
            <a:r>
              <a:rPr lang="en-US" sz="1600" dirty="0">
                <a:latin typeface="Courier New" panose="02070309020205020404" pitchFamily="49" charset="0"/>
                <a:cs typeface="Courier New" panose="02070309020205020404" pitchFamily="49" charset="0"/>
              </a:rPr>
              <a:t>// checking for equality of objects </a:t>
            </a:r>
          </a:p>
          <a:p>
            <a:pPr indent="636588"/>
            <a:r>
              <a:rPr lang="en-US" sz="1600" dirty="0">
                <a:latin typeface="Courier New" panose="02070309020205020404" pitchFamily="49" charset="0"/>
                <a:cs typeface="Courier New" panose="02070309020205020404" pitchFamily="49" charset="0"/>
              </a:rPr>
              <a:t>if (obj1.equals(obj2)) 	</a:t>
            </a:r>
            <a:endParaRPr lang="en-US" sz="1600" dirty="0" smtClean="0">
              <a:latin typeface="Courier New" panose="02070309020205020404" pitchFamily="49" charset="0"/>
              <a:cs typeface="Courier New" panose="02070309020205020404" pitchFamily="49" charset="0"/>
            </a:endParaRPr>
          </a:p>
          <a:p>
            <a:pPr indent="8651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(“Objects are equal”); 	</a:t>
            </a:r>
            <a:endParaRPr lang="en-US" sz="1600" dirty="0" smtClean="0">
              <a:latin typeface="Courier New" panose="02070309020205020404" pitchFamily="49" charset="0"/>
              <a:cs typeface="Courier New" panose="02070309020205020404" pitchFamily="49" charset="0"/>
            </a:endParaRPr>
          </a:p>
          <a:p>
            <a:pPr indent="636588"/>
            <a:r>
              <a:rPr lang="en-US" sz="1600" dirty="0">
                <a:latin typeface="Courier New" panose="02070309020205020404" pitchFamily="49" charset="0"/>
                <a:cs typeface="Courier New" panose="02070309020205020404" pitchFamily="49" charset="0"/>
              </a:rPr>
              <a:t>else 	</a:t>
            </a:r>
          </a:p>
          <a:p>
            <a:pPr indent="914400"/>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(“Objects are not equal”); 	</a:t>
            </a:r>
          </a:p>
          <a:p>
            <a:pPr indent="750888"/>
            <a:r>
              <a:rPr lang="en-US" sz="1600" dirty="0">
                <a:latin typeface="Courier New" panose="02070309020205020404" pitchFamily="49" charset="0"/>
                <a:cs typeface="Courier New" panose="02070309020205020404" pitchFamily="49" charset="0"/>
              </a:rPr>
              <a:t>obj2=obj1; // assigning reference of obj1 to obj2 	</a:t>
            </a:r>
          </a:p>
          <a:p>
            <a:pPr indent="750888"/>
            <a:r>
              <a:rPr lang="en-US" sz="1600" dirty="0">
                <a:latin typeface="Courier New" panose="02070309020205020404" pitchFamily="49" charset="0"/>
                <a:cs typeface="Courier New" panose="02070309020205020404" pitchFamily="49" charset="0"/>
              </a:rPr>
              <a:t>// checking the equality of objects 	</a:t>
            </a:r>
          </a:p>
          <a:p>
            <a:pPr indent="636588"/>
            <a:r>
              <a:rPr lang="en-US" sz="1600" dirty="0">
                <a:latin typeface="Courier New" panose="02070309020205020404" pitchFamily="49" charset="0"/>
                <a:cs typeface="Courier New" panose="02070309020205020404" pitchFamily="49" charset="0"/>
              </a:rPr>
              <a:t>if (obj1.equals(obj2)) 	</a:t>
            </a:r>
            <a:endParaRPr lang="en-US" sz="1600" dirty="0" smtClean="0">
              <a:latin typeface="Courier New" panose="02070309020205020404" pitchFamily="49" charset="0"/>
              <a:cs typeface="Courier New" panose="02070309020205020404" pitchFamily="49" charset="0"/>
            </a:endParaRPr>
          </a:p>
          <a:p>
            <a:pPr indent="7508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(“Objects are equal”); </a:t>
            </a:r>
            <a:endParaRPr lang="en-US" sz="1600" dirty="0" smtClean="0">
              <a:latin typeface="Courier New" panose="02070309020205020404" pitchFamily="49" charset="0"/>
              <a:cs typeface="Courier New" panose="02070309020205020404" pitchFamily="49" charset="0"/>
            </a:endParaRPr>
          </a:p>
          <a:p>
            <a:pPr indent="636588"/>
            <a:r>
              <a:rPr lang="en-US" sz="1600" dirty="0">
                <a:latin typeface="Courier New" panose="02070309020205020404" pitchFamily="49" charset="0"/>
                <a:cs typeface="Courier New" panose="02070309020205020404" pitchFamily="49" charset="0"/>
              </a:rPr>
              <a:t>else 	</a:t>
            </a:r>
          </a:p>
          <a:p>
            <a:pPr indent="7508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(“Objects are not equal”); 	</a:t>
            </a:r>
          </a:p>
          <a:p>
            <a:pPr indent="179388"/>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xmlns="" val="338337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In an executing Java program, instances of the </a:t>
            </a:r>
            <a:r>
              <a:rPr lang="en-US" sz="2000" dirty="0">
                <a:latin typeface="Courier New" panose="02070309020205020404" pitchFamily="49" charset="0"/>
                <a:cs typeface="Courier New" panose="02070309020205020404" pitchFamily="49" charset="0"/>
              </a:rPr>
              <a:t>Class</a:t>
            </a:r>
            <a:r>
              <a:rPr lang="en-US" sz="2000" dirty="0"/>
              <a:t> </a:t>
            </a:r>
            <a:r>
              <a:rPr lang="en-US" sz="2000" dirty="0" err="1"/>
              <a:t>class</a:t>
            </a:r>
            <a:r>
              <a:rPr lang="en-US" sz="2000" dirty="0"/>
              <a:t> represent classes and interfaces. </a:t>
            </a:r>
            <a:endParaRPr lang="en-US" sz="2000" dirty="0" smtClean="0"/>
          </a:p>
          <a:p>
            <a:r>
              <a:rPr lang="en-US" sz="2000" dirty="0" smtClean="0"/>
              <a:t>An array </a:t>
            </a:r>
            <a:r>
              <a:rPr lang="en-US" sz="2000" dirty="0"/>
              <a:t>belongs to a class that is reflected as a </a:t>
            </a:r>
            <a:r>
              <a:rPr lang="en-US" sz="2000" dirty="0">
                <a:latin typeface="Courier New" panose="02070309020205020404" pitchFamily="49" charset="0"/>
                <a:cs typeface="Courier New" panose="02070309020205020404" pitchFamily="49" charset="0"/>
              </a:rPr>
              <a:t>Class</a:t>
            </a:r>
            <a:r>
              <a:rPr lang="en-US" sz="2000" dirty="0"/>
              <a:t> object that is shared by all arrays with the same element type and number of dimensions. </a:t>
            </a:r>
            <a:endParaRPr lang="en-US" sz="2000" dirty="0" smtClean="0"/>
          </a:p>
          <a:p>
            <a:r>
              <a:rPr lang="en-US" sz="2000" dirty="0" smtClean="0"/>
              <a:t>The </a:t>
            </a:r>
            <a:r>
              <a:rPr lang="en-US" sz="2000" dirty="0"/>
              <a:t>primitive Java data types such as </a:t>
            </a:r>
            <a:r>
              <a:rPr lang="en-US" sz="2000" dirty="0" err="1">
                <a:latin typeface="Courier New" panose="02070309020205020404" pitchFamily="49" charset="0"/>
                <a:cs typeface="Courier New" panose="02070309020205020404" pitchFamily="49" charset="0"/>
              </a:rPr>
              <a:t>boolean</a:t>
            </a:r>
            <a:r>
              <a:rPr lang="en-US" sz="2000" dirty="0"/>
              <a:t>, </a:t>
            </a:r>
            <a:r>
              <a:rPr lang="en-US" sz="2000" dirty="0">
                <a:latin typeface="Courier New" panose="02070309020205020404" pitchFamily="49" charset="0"/>
                <a:cs typeface="Courier New" panose="02070309020205020404" pitchFamily="49" charset="0"/>
              </a:rPr>
              <a:t>byte</a:t>
            </a:r>
            <a:r>
              <a:rPr lang="en-US" sz="2000" dirty="0"/>
              <a:t>, </a:t>
            </a:r>
            <a:r>
              <a:rPr lang="en-US" sz="2000" dirty="0" smtClean="0"/>
              <a:t>and </a:t>
            </a:r>
            <a:r>
              <a:rPr lang="en-US" sz="2000" dirty="0" smtClean="0">
                <a:latin typeface="Courier New" panose="02070309020205020404" pitchFamily="49" charset="0"/>
                <a:cs typeface="Courier New" panose="02070309020205020404" pitchFamily="49" charset="0"/>
              </a:rPr>
              <a:t>char</a:t>
            </a:r>
            <a:r>
              <a:rPr lang="en-US" sz="2000" dirty="0"/>
              <a:t> </a:t>
            </a:r>
            <a:r>
              <a:rPr lang="en-US" sz="2000" dirty="0" smtClean="0"/>
              <a:t>also </a:t>
            </a:r>
            <a:r>
              <a:rPr lang="en-US" sz="2000" dirty="0"/>
              <a:t>represented as </a:t>
            </a:r>
            <a:r>
              <a:rPr lang="en-US" sz="2000" dirty="0">
                <a:latin typeface="Courier New" pitchFamily="49" charset="0"/>
                <a:cs typeface="Courier New" pitchFamily="49" charset="0"/>
              </a:rPr>
              <a:t>Class</a:t>
            </a:r>
            <a:r>
              <a:rPr lang="en-US" sz="2000" dirty="0"/>
              <a:t> objects. </a:t>
            </a:r>
          </a:p>
          <a:p>
            <a:r>
              <a:rPr lang="en-US" sz="2000" dirty="0">
                <a:latin typeface="Courier New" panose="02070309020205020404" pitchFamily="49" charset="0"/>
                <a:cs typeface="Courier New" panose="02070309020205020404" pitchFamily="49" charset="0"/>
              </a:rPr>
              <a:t>Class</a:t>
            </a:r>
            <a:r>
              <a:rPr lang="en-US" sz="2000" dirty="0" smtClean="0"/>
              <a:t> </a:t>
            </a:r>
            <a:r>
              <a:rPr lang="en-US" sz="2000" dirty="0"/>
              <a:t>objects are constructed automatically by the </a:t>
            </a:r>
            <a:r>
              <a:rPr lang="en-US" sz="2000" dirty="0" smtClean="0"/>
              <a:t>JVM, </a:t>
            </a:r>
            <a:r>
              <a:rPr lang="en-US" sz="2000" dirty="0" smtClean="0"/>
              <a:t>as the </a:t>
            </a:r>
            <a:r>
              <a:rPr lang="en-US" sz="2000" dirty="0"/>
              <a:t>classes are loaded and by </a:t>
            </a:r>
            <a:r>
              <a:rPr lang="en-US" sz="2000" dirty="0" smtClean="0"/>
              <a:t>calling the </a:t>
            </a:r>
            <a:r>
              <a:rPr lang="en-US" sz="2000" dirty="0" err="1">
                <a:latin typeface="Courier New" panose="02070309020205020404" pitchFamily="49" charset="0"/>
                <a:cs typeface="Courier New" panose="02070309020205020404" pitchFamily="49" charset="0"/>
              </a:rPr>
              <a:t>defineClass</a:t>
            </a:r>
            <a:r>
              <a:rPr lang="en-US" sz="2000" dirty="0">
                <a:latin typeface="Courier New" panose="02070309020205020404" pitchFamily="49" charset="0"/>
                <a:cs typeface="Courier New" panose="02070309020205020404" pitchFamily="49" charset="0"/>
              </a:rPr>
              <a:t>() </a:t>
            </a:r>
            <a:r>
              <a:rPr lang="en-US" sz="2000" dirty="0"/>
              <a:t>method in the class loader. </a:t>
            </a:r>
            <a:endParaRPr lang="en-US" sz="2000" dirty="0" smtClean="0"/>
          </a:p>
          <a:p>
            <a:r>
              <a:rPr lang="en-US" sz="2000" dirty="0" smtClean="0"/>
              <a:t>The following lists </a:t>
            </a:r>
            <a:r>
              <a:rPr lang="en-US" sz="2000" dirty="0"/>
              <a:t>some of the commonly used methods of the </a:t>
            </a:r>
            <a:r>
              <a:rPr lang="en-US" sz="2000" dirty="0" smtClean="0">
                <a:latin typeface="Courier New" panose="02070309020205020404" pitchFamily="49" charset="0"/>
                <a:cs typeface="Courier New" panose="02070309020205020404" pitchFamily="49" charset="0"/>
              </a:rPr>
              <a:t>Class </a:t>
            </a:r>
            <a:r>
              <a:rPr lang="en-US" sz="2000" dirty="0" err="1" smtClean="0"/>
              <a:t>class</a:t>
            </a:r>
            <a:r>
              <a:rPr lang="en-US" sz="2000" dirty="0" smtClean="0"/>
              <a:t>:</a:t>
            </a:r>
          </a:p>
          <a:p>
            <a:pPr lvl="1"/>
            <a:r>
              <a:rPr lang="en-US" sz="1600" dirty="0">
                <a:latin typeface="Courier New" panose="02070309020205020404" pitchFamily="49" charset="0"/>
                <a:cs typeface="Courier New" panose="02070309020205020404" pitchFamily="49" charset="0"/>
              </a:rPr>
              <a:t>static Class </a:t>
            </a:r>
            <a:r>
              <a:rPr lang="en-US" sz="1600" dirty="0" err="1">
                <a:latin typeface="Courier New" panose="02070309020205020404" pitchFamily="49" charset="0"/>
                <a:cs typeface="Courier New" panose="02070309020205020404" pitchFamily="49" charset="0"/>
              </a:rPr>
              <a:t>forName</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className</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static Class </a:t>
            </a:r>
            <a:r>
              <a:rPr lang="en-US" sz="1600" dirty="0" err="1">
                <a:latin typeface="Courier New" panose="02070309020205020404" pitchFamily="49" charset="0"/>
                <a:cs typeface="Courier New" panose="02070309020205020404" pitchFamily="49" charset="0"/>
              </a:rPr>
              <a:t>forName</a:t>
            </a:r>
            <a:r>
              <a:rPr lang="en-US" sz="1600" dirty="0">
                <a:latin typeface="Courier New" panose="02070309020205020404" pitchFamily="49" charset="0"/>
                <a:cs typeface="Courier New" panose="02070309020205020404" pitchFamily="49" charset="0"/>
              </a:rPr>
              <a:t>(String name, </a:t>
            </a:r>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initialize, </a:t>
            </a:r>
            <a:r>
              <a:rPr lang="en-US" sz="1600" dirty="0" err="1">
                <a:latin typeface="Courier New" panose="02070309020205020404" pitchFamily="49" charset="0"/>
                <a:cs typeface="Courier New" panose="02070309020205020404" pitchFamily="49" charset="0"/>
              </a:rPr>
              <a:t>ClassLoader</a:t>
            </a:r>
            <a:r>
              <a:rPr lang="en-US" sz="1600" dirty="0">
                <a:latin typeface="Courier New" panose="02070309020205020404" pitchFamily="49" charset="0"/>
                <a:cs typeface="Courier New" panose="02070309020205020404" pitchFamily="49" charset="0"/>
              </a:rPr>
              <a:t> loader) 	</a:t>
            </a:r>
          </a:p>
          <a:p>
            <a:pPr lvl="1"/>
            <a:r>
              <a:rPr lang="en-US" sz="1600" dirty="0">
                <a:latin typeface="Courier New" panose="02070309020205020404" pitchFamily="49" charset="0"/>
                <a:cs typeface="Courier New" panose="02070309020205020404" pitchFamily="49" charset="0"/>
              </a:rPr>
              <a:t>Class[]</a:t>
            </a:r>
            <a:r>
              <a:rPr lang="en-US" sz="1600" dirty="0" err="1">
                <a:latin typeface="Courier New" panose="02070309020205020404" pitchFamily="49" charset="0"/>
                <a:cs typeface="Courier New" panose="02070309020205020404" pitchFamily="49" charset="0"/>
              </a:rPr>
              <a:t>getClasses</a:t>
            </a:r>
            <a:r>
              <a:rPr lang="en-US" sz="1600" dirty="0" smtClean="0">
                <a:latin typeface="Courier New" panose="02070309020205020404" pitchFamily="49" charset="0"/>
                <a:cs typeface="Courier New" panose="02070309020205020404" pitchFamily="49" charset="0"/>
              </a:rPr>
              <a:t>()</a:t>
            </a:r>
          </a:p>
          <a:p>
            <a:pPr lvl="1"/>
            <a:r>
              <a:rPr lang="en-US" sz="1600" dirty="0">
                <a:latin typeface="Courier New" panose="02070309020205020404" pitchFamily="49" charset="0"/>
                <a:cs typeface="Courier New" panose="02070309020205020404" pitchFamily="49" charset="0"/>
              </a:rPr>
              <a:t>Field </a:t>
            </a:r>
            <a:r>
              <a:rPr lang="en-US" sz="1600" dirty="0" err="1">
                <a:latin typeface="Courier New" panose="02070309020205020404" pitchFamily="49" charset="0"/>
                <a:cs typeface="Courier New" panose="02070309020205020404" pitchFamily="49" charset="0"/>
              </a:rPr>
              <a:t>getField</a:t>
            </a:r>
            <a:r>
              <a:rPr lang="en-US" sz="1600" dirty="0">
                <a:latin typeface="Courier New" panose="02070309020205020404" pitchFamily="49" charset="0"/>
                <a:cs typeface="Courier New" panose="02070309020205020404" pitchFamily="49" charset="0"/>
              </a:rPr>
              <a:t>(String name) 	</a:t>
            </a:r>
          </a:p>
          <a:p>
            <a:pPr lvl="1"/>
            <a:r>
              <a:rPr lang="en-US" sz="1600" dirty="0">
                <a:latin typeface="Courier New" panose="02070309020205020404" pitchFamily="49" charset="0"/>
                <a:cs typeface="Courier New" panose="02070309020205020404" pitchFamily="49" charset="0"/>
              </a:rPr>
              <a:t>Class[]</a:t>
            </a:r>
            <a:r>
              <a:rPr lang="en-US" sz="1600" dirty="0" err="1">
                <a:latin typeface="Courier New" panose="02070309020205020404" pitchFamily="49" charset="0"/>
                <a:cs typeface="Courier New" panose="02070309020205020404" pitchFamily="49" charset="0"/>
              </a:rPr>
              <a:t>getInterfaces</a:t>
            </a:r>
            <a:r>
              <a:rPr lang="en-US" sz="1600" dirty="0">
                <a:latin typeface="Courier New" panose="02070309020205020404" pitchFamily="49" charset="0"/>
                <a:cs typeface="Courier New" panose="02070309020205020404" pitchFamily="49" charset="0"/>
              </a:rPr>
              <a:t>() </a:t>
            </a:r>
            <a:r>
              <a:rPr lang="en-US" sz="1600" dirty="0"/>
              <a:t>	</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Class</a:t>
            </a:r>
            <a:r>
              <a:rPr lang="en-US" sz="2400" dirty="0" smtClean="0"/>
              <a:t> </a:t>
            </a:r>
            <a:r>
              <a:rPr lang="en-US" sz="2400" dirty="0" err="1" smtClean="0"/>
              <a:t>Class</a:t>
            </a:r>
            <a:r>
              <a:rPr lang="en-US" sz="2400" dirty="0" smtClean="0"/>
              <a:t> [1-2]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19</a:t>
            </a:fld>
            <a:endParaRPr lang="en-US" dirty="0"/>
          </a:p>
        </p:txBody>
      </p:sp>
    </p:spTree>
    <p:extLst>
      <p:ext uri="{BB962C8B-B14F-4D97-AF65-F5344CB8AC3E}">
        <p14:creationId xmlns:p14="http://schemas.microsoft.com/office/powerpoint/2010/main" xmlns="" val="3259334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t>Objectives </a:t>
            </a:r>
            <a:endParaRPr lang="en-US" sz="2800" dirty="0"/>
          </a:p>
        </p:txBody>
      </p:sp>
      <p:sp>
        <p:nvSpPr>
          <p:cNvPr id="4" name="Footer Placeholder 3"/>
          <p:cNvSpPr>
            <a:spLocks noGrp="1"/>
          </p:cNvSpPr>
          <p:nvPr>
            <p:ph type="ftr" sz="quarter" idx="3"/>
          </p:nvPr>
        </p:nvSpPr>
        <p:spPr/>
        <p:txBody>
          <a:bodyPr/>
          <a:lstStyle/>
          <a:p>
            <a:pPr>
              <a:defRPr/>
            </a:pPr>
            <a:r>
              <a:rPr lang="en-US" dirty="0" smtClean="0"/>
              <a:t>© </a:t>
            </a:r>
            <a:r>
              <a:rPr lang="en-US" dirty="0" err="1" smtClean="0"/>
              <a:t>Aptech</a:t>
            </a:r>
            <a:r>
              <a:rPr lang="en-US" dirty="0" smtClean="0"/>
              <a:t> Ltd.                                                                             </a:t>
            </a:r>
            <a:r>
              <a:rPr lang="en-US" dirty="0" err="1" smtClean="0"/>
              <a:t>java.lang</a:t>
            </a:r>
            <a:r>
              <a:rPr lang="en-US"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a:t>
            </a:fld>
            <a:endParaRPr lang="en-US" dirty="0"/>
          </a:p>
        </p:txBody>
      </p:sp>
      <p:sp>
        <p:nvSpPr>
          <p:cNvPr id="6" name="Content Placeholder 1"/>
          <p:cNvSpPr>
            <a:spLocks noGrp="1"/>
          </p:cNvSpPr>
          <p:nvPr>
            <p:ph idx="1"/>
          </p:nvPr>
        </p:nvSpPr>
        <p:spPr>
          <a:xfrm>
            <a:off x="323528" y="907504"/>
            <a:ext cx="8352928" cy="5257800"/>
          </a:xfrm>
        </p:spPr>
        <p:txBody>
          <a:bodyPr/>
          <a:lstStyle/>
          <a:p>
            <a:r>
              <a:rPr lang="en-US" sz="2000" dirty="0"/>
              <a:t>Describe the </a:t>
            </a:r>
            <a:r>
              <a:rPr lang="en-US" sz="2000" dirty="0" err="1"/>
              <a:t>java.lang</a:t>
            </a:r>
            <a:r>
              <a:rPr lang="en-US" sz="2000" dirty="0"/>
              <a:t> package</a:t>
            </a:r>
          </a:p>
          <a:p>
            <a:r>
              <a:rPr lang="en-US" sz="2000" dirty="0"/>
              <a:t>Explain the various classes of </a:t>
            </a:r>
            <a:r>
              <a:rPr lang="en-US" sz="2000" dirty="0" err="1"/>
              <a:t>java.lang</a:t>
            </a:r>
            <a:r>
              <a:rPr lang="en-US" sz="2000" dirty="0"/>
              <a:t> package</a:t>
            </a:r>
          </a:p>
          <a:p>
            <a:r>
              <a:rPr lang="en-US" sz="2000" dirty="0"/>
              <a:t>Explain how to use and manipulate Strings</a:t>
            </a:r>
          </a:p>
          <a:p>
            <a:r>
              <a:rPr lang="en-US" sz="2000" dirty="0"/>
              <a:t>Explain regular expressions, pattern, and matcher</a:t>
            </a:r>
          </a:p>
          <a:p>
            <a:r>
              <a:rPr lang="en-US" sz="2000" dirty="0"/>
              <a:t>Explain String literal and Character classes</a:t>
            </a:r>
          </a:p>
          <a:p>
            <a:r>
              <a:rPr lang="en-US" sz="2000" dirty="0"/>
              <a:t>Explain the use of quantifiers, capturing groups, and boundary matchers </a:t>
            </a:r>
            <a:endParaRPr lang="en-IN" sz="2000" dirty="0" smtClean="0">
              <a:latin typeface="Courier New" pitchFamily="49" charset="0"/>
              <a:cs typeface="Courier New" pitchFamily="49" charset="0"/>
            </a:endParaRPr>
          </a:p>
          <a:p>
            <a:pPr>
              <a:defRPr/>
            </a:pPr>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r>
              <a:rPr lang="en-US" sz="2000" dirty="0" smtClean="0"/>
              <a:t>The following Code Snippet shows the use of some of the methods of </a:t>
            </a:r>
            <a:r>
              <a:rPr lang="en-US" sz="2000" dirty="0" smtClean="0">
                <a:latin typeface="Courier New" panose="02070309020205020404" pitchFamily="49" charset="0"/>
                <a:cs typeface="Courier New" panose="02070309020205020404" pitchFamily="49" charset="0"/>
              </a:rPr>
              <a:t>Class</a:t>
            </a:r>
            <a:r>
              <a:rPr lang="en-US" sz="2000" dirty="0" smtClean="0"/>
              <a:t> </a:t>
            </a:r>
            <a:r>
              <a:rPr lang="en-US" sz="2000" dirty="0" err="1" smtClean="0"/>
              <a:t>class</a:t>
            </a:r>
            <a:r>
              <a:rPr lang="en-US" sz="2000" dirty="0" smtClean="0"/>
              <a:t>:</a:t>
            </a:r>
          </a:p>
          <a:p>
            <a:pPr marL="0" indent="0">
              <a:buNone/>
            </a:pPr>
            <a:r>
              <a:rPr lang="en-US" sz="2000" dirty="0" smtClean="0"/>
              <a:t>	</a:t>
            </a:r>
            <a:endParaRPr lang="en-US" sz="2000" dirty="0"/>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Class</a:t>
            </a:r>
            <a:r>
              <a:rPr lang="en-US" sz="2400" dirty="0" smtClean="0"/>
              <a:t> </a:t>
            </a:r>
            <a:r>
              <a:rPr lang="en-US" sz="2400" dirty="0" err="1" smtClean="0"/>
              <a:t>Class</a:t>
            </a:r>
            <a:r>
              <a:rPr lang="en-US" sz="2400" dirty="0" smtClean="0"/>
              <a:t> [2-2</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20</a:t>
            </a:fld>
            <a:endParaRPr lang="en-US" dirty="0"/>
          </a:p>
        </p:txBody>
      </p:sp>
      <p:sp>
        <p:nvSpPr>
          <p:cNvPr id="6" name="Rectangle 5"/>
          <p:cNvSpPr/>
          <p:nvPr/>
        </p:nvSpPr>
        <p:spPr>
          <a:xfrm>
            <a:off x="395536" y="2402630"/>
            <a:ext cx="8208912" cy="29238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latin typeface="Courier New" panose="02070309020205020404" pitchFamily="49" charset="0"/>
                <a:cs typeface="Courier New" panose="02070309020205020404" pitchFamily="49" charset="0"/>
              </a:rPr>
              <a:t>class </a:t>
            </a:r>
            <a:r>
              <a:rPr lang="en-US" sz="1600" dirty="0" err="1">
                <a:latin typeface="Courier New" panose="02070309020205020404" pitchFamily="49" charset="0"/>
                <a:cs typeface="Courier New" panose="02070309020205020404" pitchFamily="49" charset="0"/>
              </a:rPr>
              <a:t>ClassClass</a:t>
            </a:r>
            <a:r>
              <a:rPr lang="en-US" sz="1600" dirty="0">
                <a:latin typeface="Courier New" panose="02070309020205020404" pitchFamily="49" charset="0"/>
                <a:cs typeface="Courier New" panose="02070309020205020404" pitchFamily="49" charset="0"/>
              </a:rPr>
              <a:t> extends </a:t>
            </a:r>
            <a:r>
              <a:rPr lang="en-US" sz="1600" dirty="0" err="1">
                <a:latin typeface="Courier New" panose="02070309020205020404" pitchFamily="49" charset="0"/>
                <a:cs typeface="Courier New" panose="02070309020205020404" pitchFamily="49" charset="0"/>
              </a:rPr>
              <a:t>MathClass</a:t>
            </a:r>
            <a:r>
              <a:rPr lang="en-US" sz="1600" dirty="0">
                <a:latin typeface="Courier New" panose="02070309020205020404" pitchFamily="49" charset="0"/>
                <a:cs typeface="Courier New" panose="02070309020205020404" pitchFamily="49" charset="0"/>
              </a:rPr>
              <a:t>{ </a:t>
            </a:r>
          </a:p>
          <a:p>
            <a:pPr indent="522288"/>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ClassClass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public class </a:t>
            </a:r>
            <a:r>
              <a:rPr lang="en-US" sz="1600" dirty="0" err="1">
                <a:latin typeface="Courier New" panose="02070309020205020404" pitchFamily="49" charset="0"/>
                <a:cs typeface="Courier New" panose="02070309020205020404" pitchFamily="49" charset="0"/>
              </a:rPr>
              <a:t>TestClass</a:t>
            </a:r>
            <a:r>
              <a:rPr lang="en-US" sz="1600" dirty="0">
                <a:latin typeface="Courier New" panose="02070309020205020404" pitchFamily="49" charset="0"/>
                <a:cs typeface="Courier New" panose="02070309020205020404" pitchFamily="49" charset="0"/>
              </a:rPr>
              <a:t> { </a:t>
            </a:r>
          </a:p>
          <a:p>
            <a:pPr indent="114300"/>
            <a:r>
              <a:rPr lang="en-US" sz="1600" dirty="0">
                <a:latin typeface="Courier New" panose="02070309020205020404" pitchFamily="49" charset="0"/>
                <a:cs typeface="Courier New" panose="02070309020205020404" pitchFamily="49" charset="0"/>
              </a:rPr>
              <a:t>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 { </a:t>
            </a:r>
          </a:p>
          <a:p>
            <a:pPr indent="636588"/>
            <a:r>
              <a:rPr lang="en-US" sz="1600" dirty="0" err="1">
                <a:latin typeface="Courier New" panose="02070309020205020404" pitchFamily="49" charset="0"/>
                <a:cs typeface="Courier New" panose="02070309020205020404" pitchFamily="49" charset="0"/>
              </a:rPr>
              <a:t>ClassClass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obj</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ClassClass</a:t>
            </a:r>
            <a:r>
              <a:rPr lang="en-US" sz="1600" dirty="0">
                <a:latin typeface="Courier New" panose="02070309020205020404" pitchFamily="49" charset="0"/>
                <a:cs typeface="Courier New" panose="02070309020205020404" pitchFamily="49" charset="0"/>
              </a:rPr>
              <a:t>(); </a:t>
            </a:r>
          </a:p>
          <a:p>
            <a:pPr indent="636588"/>
            <a:r>
              <a:rPr lang="en-US" sz="1600" dirty="0" err="1">
                <a:latin typeface="Courier New" panose="02070309020205020404" pitchFamily="49" charset="0"/>
                <a:cs typeface="Courier New" panose="02070309020205020404" pitchFamily="49" charset="0"/>
              </a:rPr>
              <a:t>System.out.println</a:t>
            </a:r>
            <a:r>
              <a:rPr lang="en-US" sz="1600" dirty="0">
                <a:latin typeface="Courier New" panose="02070309020205020404" pitchFamily="49" charset="0"/>
                <a:cs typeface="Courier New" panose="02070309020205020404" pitchFamily="49" charset="0"/>
              </a:rPr>
              <a:t>(“Class is: “ + </a:t>
            </a:r>
            <a:r>
              <a:rPr lang="en-US" sz="1600" dirty="0" err="1">
                <a:latin typeface="Courier New" panose="02070309020205020404" pitchFamily="49" charset="0"/>
                <a:cs typeface="Courier New" panose="02070309020205020404" pitchFamily="49" charset="0"/>
              </a:rPr>
              <a:t>obj.getClass</a:t>
            </a:r>
            <a:r>
              <a:rPr lang="en-US" sz="1600" dirty="0">
                <a:latin typeface="Courier New" panose="02070309020205020404" pitchFamily="49" charset="0"/>
                <a:cs typeface="Courier New" panose="02070309020205020404" pitchFamily="49" charset="0"/>
              </a:rPr>
              <a:t>()); </a:t>
            </a:r>
          </a:p>
          <a:p>
            <a:pPr indent="293688"/>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pPr indent="65088"/>
            <a:r>
              <a:rPr lang="en-US" sz="1600" dirty="0">
                <a:latin typeface="Courier New" panose="02070309020205020404" pitchFamily="49" charset="0"/>
                <a:cs typeface="Courier New" panose="02070309020205020404" pitchFamily="49" charset="0"/>
              </a:rPr>
              <a:t>	</a:t>
            </a:r>
          </a:p>
        </p:txBody>
      </p:sp>
      <p:sp>
        <p:nvSpPr>
          <p:cNvPr id="7" name="TextBox 6"/>
          <p:cNvSpPr txBox="1"/>
          <p:nvPr/>
        </p:nvSpPr>
        <p:spPr>
          <a:xfrm>
            <a:off x="395536" y="170080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3030105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A thread group represents a set of threads. </a:t>
            </a:r>
            <a:endParaRPr lang="en-US" sz="2000" dirty="0" smtClean="0"/>
          </a:p>
          <a:p>
            <a:r>
              <a:rPr lang="en-US" sz="2000" dirty="0" smtClean="0"/>
              <a:t>Besides </a:t>
            </a:r>
            <a:r>
              <a:rPr lang="en-US" sz="2000" dirty="0"/>
              <a:t>this, a thread group can also include other thread groups. </a:t>
            </a:r>
            <a:endParaRPr lang="en-US" sz="2000" dirty="0" smtClean="0"/>
          </a:p>
          <a:p>
            <a:r>
              <a:rPr lang="en-US" sz="2000" dirty="0" smtClean="0"/>
              <a:t>The </a:t>
            </a:r>
            <a:r>
              <a:rPr lang="en-US" sz="2000" dirty="0"/>
              <a:t>thread groups forms a tree in which all the thread group except the initial thread group has a parent. </a:t>
            </a:r>
          </a:p>
          <a:p>
            <a:r>
              <a:rPr lang="en-US" sz="2000" dirty="0" smtClean="0"/>
              <a:t>The following lists </a:t>
            </a:r>
            <a:r>
              <a:rPr lang="en-US" sz="2000" dirty="0"/>
              <a:t>some of the commonly used methods of the </a:t>
            </a:r>
            <a:r>
              <a:rPr lang="en-US" sz="2000" dirty="0" err="1" smtClean="0">
                <a:latin typeface="Courier New" panose="02070309020205020404" pitchFamily="49" charset="0"/>
                <a:cs typeface="Courier New" panose="02070309020205020404" pitchFamily="49" charset="0"/>
              </a:rPr>
              <a:t>ThreadGroup</a:t>
            </a:r>
            <a:r>
              <a:rPr lang="en-US" sz="2000" dirty="0" smtClean="0">
                <a:latin typeface="Courier New" panose="02070309020205020404" pitchFamily="49" charset="0"/>
                <a:cs typeface="Courier New" panose="02070309020205020404" pitchFamily="49" charset="0"/>
              </a:rPr>
              <a:t> </a:t>
            </a:r>
            <a:r>
              <a:rPr lang="en-US" sz="2000" dirty="0" smtClean="0"/>
              <a:t>class:</a:t>
            </a:r>
          </a:p>
          <a:p>
            <a:pPr lvl="1"/>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activeCount</a:t>
            </a:r>
            <a:r>
              <a:rPr lang="en-US" sz="1600" dirty="0" smtClean="0">
                <a:latin typeface="Courier New" panose="02070309020205020404" pitchFamily="49" charset="0"/>
                <a:cs typeface="Courier New" panose="02070309020205020404" pitchFamily="49" charset="0"/>
              </a:rPr>
              <a:t>() 	</a:t>
            </a:r>
          </a:p>
          <a:p>
            <a:pPr lvl="1"/>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activeGroupCount</a:t>
            </a:r>
            <a:r>
              <a:rPr lang="en-US" sz="1600" dirty="0" smtClean="0">
                <a:latin typeface="Courier New" panose="02070309020205020404" pitchFamily="49" charset="0"/>
                <a:cs typeface="Courier New" panose="02070309020205020404" pitchFamily="49" charset="0"/>
              </a:rPr>
              <a:t>() 	</a:t>
            </a:r>
          </a:p>
          <a:p>
            <a:pPr lvl="1"/>
            <a:r>
              <a:rPr lang="en-US" sz="1600" dirty="0" smtClean="0">
                <a:latin typeface="Courier New" panose="02070309020205020404" pitchFamily="49" charset="0"/>
                <a:cs typeface="Courier New" panose="02070309020205020404" pitchFamily="49" charset="0"/>
              </a:rPr>
              <a:t>void </a:t>
            </a:r>
            <a:r>
              <a:rPr lang="en-US" sz="1600" dirty="0" err="1" smtClean="0">
                <a:latin typeface="Courier New" panose="02070309020205020404" pitchFamily="49" charset="0"/>
                <a:cs typeface="Courier New" panose="02070309020205020404" pitchFamily="49" charset="0"/>
              </a:rPr>
              <a:t>checkAccess</a:t>
            </a:r>
            <a:r>
              <a:rPr lang="en-US" sz="1600" dirty="0" smtClean="0">
                <a:latin typeface="Courier New" panose="02070309020205020404" pitchFamily="49" charset="0"/>
                <a:cs typeface="Courier New" panose="02070309020205020404" pitchFamily="49" charset="0"/>
              </a:rPr>
              <a:t>() 	</a:t>
            </a:r>
          </a:p>
          <a:p>
            <a:pPr lvl="1"/>
            <a:r>
              <a:rPr lang="en-US" sz="1600" dirty="0" smtClean="0">
                <a:latin typeface="Courier New" panose="02070309020205020404" pitchFamily="49" charset="0"/>
                <a:cs typeface="Courier New" panose="02070309020205020404" pitchFamily="49" charset="0"/>
              </a:rPr>
              <a:t>void destroy() 	</a:t>
            </a:r>
          </a:p>
          <a:p>
            <a:pPr lvl="1"/>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enumerate(Thread[] list) 	</a:t>
            </a:r>
          </a:p>
          <a:p>
            <a:pPr lvl="1"/>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enumerate(</a:t>
            </a:r>
            <a:r>
              <a:rPr lang="en-US" sz="1600" dirty="0" err="1" smtClean="0">
                <a:latin typeface="Courier New" panose="02070309020205020404" pitchFamily="49" charset="0"/>
                <a:cs typeface="Courier New" panose="02070309020205020404" pitchFamily="49" charset="0"/>
              </a:rPr>
              <a:t>ThreadGroup</a:t>
            </a:r>
            <a:r>
              <a:rPr lang="en-US" sz="1600" dirty="0" smtClean="0">
                <a:latin typeface="Courier New" panose="02070309020205020404" pitchFamily="49" charset="0"/>
                <a:cs typeface="Courier New" panose="02070309020205020404" pitchFamily="49" charset="0"/>
              </a:rPr>
              <a:t>[] list) 	</a:t>
            </a:r>
          </a:p>
          <a:p>
            <a:pPr lvl="1"/>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getMaxPriority</a:t>
            </a:r>
            <a:r>
              <a:rPr lang="en-US" sz="1600" dirty="0" smtClean="0">
                <a:latin typeface="Courier New" panose="02070309020205020404" pitchFamily="49" charset="0"/>
                <a:cs typeface="Courier New" panose="02070309020205020404" pitchFamily="49" charset="0"/>
              </a:rPr>
              <a:t>() 	</a:t>
            </a:r>
          </a:p>
          <a:p>
            <a:pPr lvl="1"/>
            <a:r>
              <a:rPr lang="en-US" sz="1600" dirty="0" smtClean="0">
                <a:latin typeface="Courier New" panose="02070309020205020404" pitchFamily="49" charset="0"/>
                <a:cs typeface="Courier New" panose="02070309020205020404" pitchFamily="49" charset="0"/>
              </a:rPr>
              <a:t>String </a:t>
            </a:r>
            <a:r>
              <a:rPr lang="en-US" sz="1600" dirty="0" err="1" smtClean="0">
                <a:latin typeface="Courier New" panose="02070309020205020404" pitchFamily="49" charset="0"/>
                <a:cs typeface="Courier New" panose="02070309020205020404" pitchFamily="49" charset="0"/>
              </a:rPr>
              <a:t>getName</a:t>
            </a:r>
            <a:r>
              <a:rPr lang="en-US" sz="1600" dirty="0" smtClean="0">
                <a:latin typeface="Courier New" panose="02070309020205020404" pitchFamily="49" charset="0"/>
                <a:cs typeface="Courier New" panose="02070309020205020404" pitchFamily="49" charset="0"/>
              </a:rPr>
              <a:t>() 	</a:t>
            </a:r>
          </a:p>
          <a:p>
            <a:pPr lvl="1"/>
            <a:r>
              <a:rPr lang="en-US" sz="1600" dirty="0" err="1" smtClean="0">
                <a:latin typeface="Courier New" panose="02070309020205020404" pitchFamily="49" charset="0"/>
                <a:cs typeface="Courier New" panose="02070309020205020404" pitchFamily="49" charset="0"/>
              </a:rPr>
              <a:t>ThreadGroup</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getParent</a:t>
            </a:r>
            <a:r>
              <a:rPr lang="en-US" sz="1600" dirty="0" smtClean="0">
                <a:latin typeface="Courier New" panose="02070309020205020404" pitchFamily="49" charset="0"/>
                <a:cs typeface="Courier New" panose="02070309020205020404" pitchFamily="49" charset="0"/>
              </a:rPr>
              <a:t>() </a:t>
            </a:r>
          </a:p>
          <a:p>
            <a:pPr lvl="1"/>
            <a:r>
              <a:rPr lang="en-US" sz="1600" dirty="0">
                <a:latin typeface="Courier New" panose="02070309020205020404" pitchFamily="49" charset="0"/>
                <a:cs typeface="Courier New" panose="02070309020205020404" pitchFamily="49" charset="0"/>
              </a:rPr>
              <a:t>void interrupt() 	</a:t>
            </a:r>
          </a:p>
          <a:p>
            <a:pPr lvl="1"/>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isDaemon</a:t>
            </a:r>
            <a:r>
              <a:rPr lang="en-US" sz="1600" dirty="0">
                <a:latin typeface="Courier New" panose="02070309020205020404" pitchFamily="49" charset="0"/>
                <a:cs typeface="Courier New" panose="02070309020205020404" pitchFamily="49" charset="0"/>
              </a:rPr>
              <a:t>() 	</a:t>
            </a:r>
          </a:p>
          <a:p>
            <a:pPr lvl="1"/>
            <a:endParaRPr lang="en-US" sz="1600" dirty="0">
              <a:latin typeface="Courier New" panose="02070309020205020404" pitchFamily="49" charset="0"/>
              <a:cs typeface="Courier New" panose="02070309020205020404" pitchFamily="49" charset="0"/>
            </a:endParaRPr>
          </a:p>
          <a:p>
            <a:pPr marL="0" indent="0">
              <a:buNone/>
            </a:pPr>
            <a:r>
              <a:rPr lang="en-US" sz="1600" dirty="0" smtClean="0"/>
              <a:t>	</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err="1" smtClean="0">
                <a:latin typeface="Courier New" panose="02070309020205020404" pitchFamily="49" charset="0"/>
                <a:cs typeface="Courier New" panose="02070309020205020404" pitchFamily="49" charset="0"/>
              </a:rPr>
              <a:t>ThreadGroup</a:t>
            </a:r>
            <a:r>
              <a:rPr lang="en-US" sz="2400" dirty="0" smtClean="0"/>
              <a:t> </a:t>
            </a:r>
            <a:r>
              <a:rPr lang="en-US" sz="2400" dirty="0"/>
              <a:t>Class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21</a:t>
            </a:fld>
            <a:endParaRPr lang="en-US" dirty="0"/>
          </a:p>
        </p:txBody>
      </p:sp>
    </p:spTree>
    <p:extLst>
      <p:ext uri="{BB962C8B-B14F-4D97-AF65-F5344CB8AC3E}">
        <p14:creationId xmlns:p14="http://schemas.microsoft.com/office/powerpoint/2010/main" xmlns="" val="36454563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There is a single instance of class </a:t>
            </a:r>
            <a:r>
              <a:rPr lang="en-US" sz="2000" dirty="0">
                <a:latin typeface="Courier New" panose="02070309020205020404" pitchFamily="49" charset="0"/>
                <a:cs typeface="Courier New" panose="02070309020205020404" pitchFamily="49" charset="0"/>
              </a:rPr>
              <a:t>Runtime</a:t>
            </a:r>
            <a:r>
              <a:rPr lang="en-US" sz="2000" dirty="0"/>
              <a:t> for every Java application allowing the application to interface with the environment in which it is running. </a:t>
            </a:r>
            <a:endParaRPr lang="en-US" sz="2000" dirty="0" smtClean="0"/>
          </a:p>
          <a:p>
            <a:r>
              <a:rPr lang="en-US" sz="2000" dirty="0" smtClean="0"/>
              <a:t>The </a:t>
            </a:r>
            <a:r>
              <a:rPr lang="en-US" sz="2000" dirty="0"/>
              <a:t>current runtime is obtained by invoking the </a:t>
            </a:r>
            <a:r>
              <a:rPr lang="en-US" sz="2000" dirty="0" err="1">
                <a:latin typeface="Courier New" panose="02070309020205020404" pitchFamily="49" charset="0"/>
                <a:cs typeface="Courier New" panose="02070309020205020404" pitchFamily="49" charset="0"/>
              </a:rPr>
              <a:t>getRuntime</a:t>
            </a:r>
            <a:r>
              <a:rPr lang="en-US" sz="2000" dirty="0">
                <a:latin typeface="Courier New" panose="02070309020205020404" pitchFamily="49" charset="0"/>
                <a:cs typeface="Courier New" panose="02070309020205020404" pitchFamily="49" charset="0"/>
              </a:rPr>
              <a:t>() </a:t>
            </a:r>
            <a:r>
              <a:rPr lang="en-US" sz="2000" dirty="0"/>
              <a:t>method. </a:t>
            </a:r>
            <a:endParaRPr lang="en-US" sz="2000" dirty="0" smtClean="0"/>
          </a:p>
          <a:p>
            <a:r>
              <a:rPr lang="en-US" sz="2000" dirty="0" smtClean="0"/>
              <a:t>An </a:t>
            </a:r>
            <a:r>
              <a:rPr lang="en-US" sz="2000" dirty="0"/>
              <a:t>application cannot create its own instance of this class. </a:t>
            </a:r>
            <a:endParaRPr lang="en-US" sz="2000" dirty="0" smtClean="0"/>
          </a:p>
          <a:p>
            <a:r>
              <a:rPr lang="en-US" sz="2000" dirty="0" smtClean="0"/>
              <a:t>The following lists </a:t>
            </a:r>
            <a:r>
              <a:rPr lang="en-US" sz="2000" dirty="0"/>
              <a:t>some of the commonly used methods of the </a:t>
            </a:r>
            <a:r>
              <a:rPr lang="en-US" sz="2000" dirty="0">
                <a:latin typeface="Courier New" panose="02070309020205020404" pitchFamily="49" charset="0"/>
                <a:cs typeface="Courier New" panose="02070309020205020404" pitchFamily="49" charset="0"/>
              </a:rPr>
              <a:t>Runtime</a:t>
            </a:r>
            <a:r>
              <a:rPr lang="en-US" sz="2000" dirty="0"/>
              <a:t> </a:t>
            </a:r>
            <a:r>
              <a:rPr lang="en-US" sz="2000" dirty="0" smtClean="0"/>
              <a:t>class:</a:t>
            </a:r>
          </a:p>
          <a:p>
            <a:pPr lvl="1"/>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availableProcessors</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Process exec(String command) 	</a:t>
            </a:r>
            <a:endParaRPr lang="en-US" sz="1600" dirty="0" smtClean="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void exit(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status) 	</a:t>
            </a:r>
          </a:p>
          <a:p>
            <a:pPr lvl="1"/>
            <a:r>
              <a:rPr lang="en-US" sz="1600" dirty="0">
                <a:latin typeface="Courier New" panose="02070309020205020404" pitchFamily="49" charset="0"/>
                <a:cs typeface="Courier New" panose="02070309020205020404" pitchFamily="49" charset="0"/>
              </a:rPr>
              <a:t>long </a:t>
            </a:r>
            <a:r>
              <a:rPr lang="en-US" sz="1600" dirty="0" err="1">
                <a:latin typeface="Courier New" panose="02070309020205020404" pitchFamily="49" charset="0"/>
                <a:cs typeface="Courier New" panose="02070309020205020404" pitchFamily="49" charset="0"/>
              </a:rPr>
              <a:t>freeMemory</a:t>
            </a:r>
            <a:r>
              <a:rPr lang="en-US" sz="1600" dirty="0">
                <a:latin typeface="Courier New" panose="02070309020205020404" pitchFamily="49" charset="0"/>
                <a:cs typeface="Courier New" panose="02070309020205020404" pitchFamily="49" charset="0"/>
              </a:rPr>
              <a:t>() 	</a:t>
            </a:r>
          </a:p>
          <a:p>
            <a:pPr lvl="1"/>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gc</a:t>
            </a:r>
            <a:r>
              <a:rPr lang="en-US" sz="1600" dirty="0">
                <a:latin typeface="Courier New" panose="02070309020205020404" pitchFamily="49" charset="0"/>
                <a:cs typeface="Courier New" panose="02070309020205020404" pitchFamily="49" charset="0"/>
              </a:rPr>
              <a:t>() 	</a:t>
            </a:r>
          </a:p>
          <a:p>
            <a:pPr lvl="1"/>
            <a:r>
              <a:rPr lang="en-US" sz="1600" dirty="0">
                <a:latin typeface="Courier New" panose="02070309020205020404" pitchFamily="49" charset="0"/>
                <a:cs typeface="Courier New" panose="02070309020205020404" pitchFamily="49" charset="0"/>
              </a:rPr>
              <a:t>static Runtime </a:t>
            </a:r>
            <a:r>
              <a:rPr lang="en-US" sz="1600" dirty="0" err="1">
                <a:latin typeface="Courier New" panose="02070309020205020404" pitchFamily="49" charset="0"/>
                <a:cs typeface="Courier New" panose="02070309020205020404" pitchFamily="49" charset="0"/>
              </a:rPr>
              <a:t>getRuntime</a:t>
            </a:r>
            <a:r>
              <a:rPr lang="en-US" sz="1600" dirty="0">
                <a:latin typeface="Courier New" panose="02070309020205020404" pitchFamily="49" charset="0"/>
                <a:cs typeface="Courier New" panose="02070309020205020404" pitchFamily="49" charset="0"/>
              </a:rPr>
              <a:t>() 	</a:t>
            </a:r>
          </a:p>
          <a:p>
            <a:pPr lvl="1"/>
            <a:r>
              <a:rPr lang="en-US" sz="1600" dirty="0">
                <a:latin typeface="Courier New" panose="02070309020205020404" pitchFamily="49" charset="0"/>
                <a:cs typeface="Courier New" panose="02070309020205020404" pitchFamily="49" charset="0"/>
              </a:rPr>
              <a:t>void halt(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status) 	</a:t>
            </a:r>
          </a:p>
          <a:p>
            <a:pPr lvl="1"/>
            <a:r>
              <a:rPr lang="en-US" sz="1600" dirty="0">
                <a:latin typeface="Courier New" panose="02070309020205020404" pitchFamily="49" charset="0"/>
                <a:cs typeface="Courier New" panose="02070309020205020404" pitchFamily="49" charset="0"/>
              </a:rPr>
              <a:t>void load(String filename) </a:t>
            </a:r>
            <a:r>
              <a:rPr lang="en-US" sz="12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pPr lvl="1"/>
            <a:endParaRPr lang="en-US" sz="1600" dirty="0">
              <a:latin typeface="Courier New" panose="02070309020205020404" pitchFamily="49" charset="0"/>
              <a:cs typeface="Courier New" panose="02070309020205020404" pitchFamily="49" charset="0"/>
            </a:endParaRPr>
          </a:p>
          <a:p>
            <a:pPr marL="0" indent="0">
              <a:buNone/>
            </a:pPr>
            <a:r>
              <a:rPr lang="en-US" sz="1600" dirty="0" smtClean="0"/>
              <a:t>	</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a:t>	</a:t>
            </a:r>
          </a:p>
          <a:p>
            <a:pPr marL="457200" lvl="1" indent="0" algn="just">
              <a:buNone/>
            </a:pPr>
            <a:r>
              <a:rPr lang="en-US" sz="1600" dirty="0"/>
              <a:t>	</a:t>
            </a:r>
          </a:p>
          <a:p>
            <a:pPr marL="457200" lvl="1" indent="0" algn="just">
              <a:buNone/>
            </a:pPr>
            <a:r>
              <a:rPr lang="en-US" sz="1600" dirty="0"/>
              <a:t>	</a:t>
            </a:r>
          </a:p>
          <a:p>
            <a:pPr marL="457200" lvl="1" indent="0" algn="just">
              <a:buNone/>
            </a:pPr>
            <a:endParaRPr lang="en-US" sz="1600" dirty="0"/>
          </a:p>
          <a:p>
            <a:pPr algn="just"/>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Runtime</a:t>
            </a:r>
            <a:r>
              <a:rPr lang="en-US" sz="2400" dirty="0" smtClean="0"/>
              <a:t> </a:t>
            </a:r>
            <a:r>
              <a:rPr lang="en-US" sz="2400" dirty="0"/>
              <a:t>Class </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22</a:t>
            </a:fld>
            <a:endParaRPr lang="en-US" dirty="0"/>
          </a:p>
        </p:txBody>
      </p:sp>
    </p:spTree>
    <p:extLst>
      <p:ext uri="{BB962C8B-B14F-4D97-AF65-F5344CB8AC3E}">
        <p14:creationId xmlns:p14="http://schemas.microsoft.com/office/powerpoint/2010/main" xmlns="" val="1195112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a:t>Strings are widely used in Java programming. </a:t>
            </a:r>
            <a:endParaRPr lang="en-US" sz="2000" dirty="0" smtClean="0"/>
          </a:p>
          <a:p>
            <a:pPr algn="just"/>
            <a:r>
              <a:rPr lang="en-US" sz="2000" dirty="0" smtClean="0"/>
              <a:t>Strings </a:t>
            </a:r>
            <a:r>
              <a:rPr lang="en-US" sz="2000" dirty="0"/>
              <a:t>are nothing but a sequence of characters. </a:t>
            </a:r>
            <a:endParaRPr lang="en-US" sz="2000" dirty="0" smtClean="0"/>
          </a:p>
          <a:p>
            <a:pPr algn="just"/>
            <a:r>
              <a:rPr lang="en-US" sz="2000" dirty="0" smtClean="0"/>
              <a:t>In </a:t>
            </a:r>
            <a:r>
              <a:rPr lang="en-US" sz="2000" dirty="0"/>
              <a:t>the </a:t>
            </a:r>
            <a:r>
              <a:rPr lang="en-US" sz="2000" dirty="0" smtClean="0"/>
              <a:t>Java </a:t>
            </a:r>
            <a:r>
              <a:rPr lang="en-US" sz="2000" dirty="0"/>
              <a:t>programming language, strings are objects. </a:t>
            </a:r>
            <a:endParaRPr lang="en-US" sz="2000" dirty="0" smtClean="0"/>
          </a:p>
          <a:p>
            <a:pPr algn="just"/>
            <a:r>
              <a:rPr lang="en-US" sz="2000" dirty="0" smtClean="0"/>
              <a:t>The </a:t>
            </a:r>
            <a:r>
              <a:rPr lang="en-US" sz="2000" dirty="0"/>
              <a:t>Java platform provides the </a:t>
            </a:r>
            <a:r>
              <a:rPr lang="en-US" sz="2000" dirty="0">
                <a:latin typeface="Courier New" panose="02070309020205020404" pitchFamily="49" charset="0"/>
                <a:cs typeface="Courier New" panose="02070309020205020404" pitchFamily="49" charset="0"/>
              </a:rPr>
              <a:t>String</a:t>
            </a:r>
            <a:r>
              <a:rPr lang="en-US" sz="2000" dirty="0"/>
              <a:t> class to create and </a:t>
            </a:r>
            <a:r>
              <a:rPr lang="en-US" sz="2000" dirty="0" smtClean="0"/>
              <a:t>manipulate </a:t>
            </a:r>
            <a:r>
              <a:rPr lang="en-US" sz="2000" dirty="0"/>
              <a:t>strings</a:t>
            </a:r>
            <a:r>
              <a:rPr lang="en-US" sz="2000" dirty="0" smtClean="0"/>
              <a:t>.</a:t>
            </a:r>
          </a:p>
          <a:p>
            <a:pPr algn="just"/>
            <a:r>
              <a:rPr lang="en-US" sz="2000" dirty="0"/>
              <a:t>Whenever a string literal is encountered in a code, the compiler creates a </a:t>
            </a:r>
            <a:r>
              <a:rPr lang="en-US" sz="2000" dirty="0">
                <a:latin typeface="Courier New" panose="02070309020205020404" pitchFamily="49" charset="0"/>
                <a:cs typeface="Courier New" panose="02070309020205020404" pitchFamily="49" charset="0"/>
              </a:rPr>
              <a:t>String</a:t>
            </a:r>
            <a:r>
              <a:rPr lang="en-US" sz="2000" dirty="0"/>
              <a:t> object with its </a:t>
            </a:r>
            <a:r>
              <a:rPr lang="en-US" sz="2000" dirty="0" smtClean="0"/>
              <a:t>value.</a:t>
            </a:r>
          </a:p>
        </p:txBody>
      </p:sp>
      <p:sp>
        <p:nvSpPr>
          <p:cNvPr id="3" name="Title 2"/>
          <p:cNvSpPr>
            <a:spLocks noGrp="1"/>
          </p:cNvSpPr>
          <p:nvPr>
            <p:ph type="title"/>
          </p:nvPr>
        </p:nvSpPr>
        <p:spPr>
          <a:xfrm>
            <a:off x="467544" y="152400"/>
            <a:ext cx="7381056" cy="411163"/>
          </a:xfrm>
        </p:spPr>
        <p:txBody>
          <a:bodyPr/>
          <a:lstStyle/>
          <a:p>
            <a:r>
              <a:rPr lang="en-GB" sz="2400" dirty="0" smtClean="0"/>
              <a:t>Strings</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23</a:t>
            </a:fld>
            <a:endParaRPr lang="en-US" dirty="0"/>
          </a:p>
        </p:txBody>
      </p:sp>
    </p:spTree>
    <p:extLst>
      <p:ext uri="{BB962C8B-B14F-4D97-AF65-F5344CB8AC3E}">
        <p14:creationId xmlns:p14="http://schemas.microsoft.com/office/powerpoint/2010/main" xmlns="" val="2327992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a:t>The </a:t>
            </a:r>
            <a:r>
              <a:rPr lang="en-US" sz="2000" dirty="0">
                <a:latin typeface="Courier New" panose="02070309020205020404" pitchFamily="49" charset="0"/>
                <a:cs typeface="Courier New" panose="02070309020205020404" pitchFamily="49" charset="0"/>
              </a:rPr>
              <a:t>String</a:t>
            </a:r>
            <a:r>
              <a:rPr lang="en-US" sz="2000" dirty="0"/>
              <a:t> class represents character strings. </a:t>
            </a:r>
            <a:endParaRPr lang="en-US" sz="2000" dirty="0" smtClean="0"/>
          </a:p>
          <a:p>
            <a:pPr algn="just"/>
            <a:r>
              <a:rPr lang="en-US" sz="2000" dirty="0" smtClean="0"/>
              <a:t>All </a:t>
            </a:r>
            <a:r>
              <a:rPr lang="en-US" sz="2000" dirty="0"/>
              <a:t>string literals in Java programs, such as ‘xyz’, are </a:t>
            </a:r>
            <a:r>
              <a:rPr lang="en-US" sz="2000" dirty="0" smtClean="0"/>
              <a:t>implemented </a:t>
            </a:r>
            <a:r>
              <a:rPr lang="en-US" sz="2000" dirty="0"/>
              <a:t>as instances of the </a:t>
            </a:r>
            <a:r>
              <a:rPr lang="en-US" sz="2000" dirty="0">
                <a:latin typeface="Courier New" panose="02070309020205020404" pitchFamily="49" charset="0"/>
                <a:cs typeface="Courier New" panose="02070309020205020404" pitchFamily="49" charset="0"/>
              </a:rPr>
              <a:t>String</a:t>
            </a:r>
            <a:r>
              <a:rPr lang="en-US" sz="2000" dirty="0"/>
              <a:t> class. </a:t>
            </a:r>
          </a:p>
          <a:p>
            <a:pPr algn="just"/>
            <a:r>
              <a:rPr lang="en-US" sz="2000" dirty="0"/>
              <a:t>The syntax of </a:t>
            </a:r>
            <a:r>
              <a:rPr lang="en-US" sz="2000" dirty="0">
                <a:latin typeface="Courier New" panose="02070309020205020404" pitchFamily="49" charset="0"/>
                <a:cs typeface="Courier New" panose="02070309020205020404" pitchFamily="49" charset="0"/>
              </a:rPr>
              <a:t>String</a:t>
            </a:r>
            <a:r>
              <a:rPr lang="en-US" sz="2000" dirty="0"/>
              <a:t> class is as follows</a:t>
            </a:r>
            <a:r>
              <a:rPr lang="en-US" sz="2000" dirty="0" smtClean="0"/>
              <a:t>:</a:t>
            </a:r>
          </a:p>
          <a:p>
            <a:pPr algn="just"/>
            <a:endParaRPr lang="en-US" sz="2000" dirty="0"/>
          </a:p>
          <a:p>
            <a:pPr algn="just"/>
            <a:endParaRPr lang="en-US" sz="2000" dirty="0" smtClean="0"/>
          </a:p>
          <a:p>
            <a:pPr algn="just"/>
            <a:endParaRPr lang="en-US" sz="2000" dirty="0"/>
          </a:p>
          <a:p>
            <a:pPr algn="just"/>
            <a:endParaRPr lang="en-US" sz="2000" dirty="0" smtClean="0"/>
          </a:p>
          <a:p>
            <a:pPr algn="just"/>
            <a:endParaRPr lang="en-US" sz="2000" dirty="0"/>
          </a:p>
          <a:p>
            <a:pPr algn="just"/>
            <a:r>
              <a:rPr lang="en-US" sz="2000" dirty="0"/>
              <a:t>Strings are constant, that is, their values cannot be changed once created. </a:t>
            </a:r>
            <a:endParaRPr lang="en-US" sz="2000" dirty="0" smtClean="0"/>
          </a:p>
          <a:p>
            <a:pPr algn="just"/>
            <a:r>
              <a:rPr lang="en-US" sz="2000" dirty="0" smtClean="0"/>
              <a:t>However</a:t>
            </a:r>
            <a:r>
              <a:rPr lang="en-US" sz="2000" dirty="0"/>
              <a:t>, string buffers support </a:t>
            </a:r>
            <a:r>
              <a:rPr lang="en-US" sz="2000" dirty="0" smtClean="0"/>
              <a:t>mutable </a:t>
            </a:r>
            <a:r>
              <a:rPr lang="en-US" sz="2000" dirty="0"/>
              <a:t>strings</a:t>
            </a:r>
            <a:r>
              <a:rPr lang="en-US" sz="2000" dirty="0" smtClean="0"/>
              <a:t>. Since, </a:t>
            </a:r>
            <a:r>
              <a:rPr lang="en-US" sz="2000" dirty="0">
                <a:latin typeface="Courier New" panose="02070309020205020404" pitchFamily="49" charset="0"/>
                <a:cs typeface="Courier New" panose="02070309020205020404" pitchFamily="49" charset="0"/>
              </a:rPr>
              <a:t>String</a:t>
            </a:r>
            <a:r>
              <a:rPr lang="en-US" sz="2000" dirty="0"/>
              <a:t> objects are </a:t>
            </a:r>
            <a:r>
              <a:rPr lang="en-US" sz="2000" dirty="0" smtClean="0"/>
              <a:t>immutable, </a:t>
            </a:r>
            <a:r>
              <a:rPr lang="en-US" sz="2000" dirty="0"/>
              <a:t>they can be shared</a:t>
            </a:r>
            <a:r>
              <a:rPr lang="en-US" sz="2000" dirty="0" smtClean="0"/>
              <a:t>.</a:t>
            </a:r>
          </a:p>
          <a:p>
            <a:pPr algn="just"/>
            <a:r>
              <a:rPr lang="en-US" sz="2000" dirty="0"/>
              <a:t>Similar to other objects, a </a:t>
            </a:r>
            <a:r>
              <a:rPr lang="en-US" sz="2000" dirty="0">
                <a:latin typeface="Courier New" panose="02070309020205020404" pitchFamily="49" charset="0"/>
                <a:cs typeface="Courier New" panose="02070309020205020404" pitchFamily="49" charset="0"/>
              </a:rPr>
              <a:t>String</a:t>
            </a:r>
            <a:r>
              <a:rPr lang="en-US" sz="2000" dirty="0"/>
              <a:t> object can be created by using the </a:t>
            </a:r>
            <a:r>
              <a:rPr lang="en-US" sz="2000" dirty="0">
                <a:latin typeface="Courier New" panose="02070309020205020404" pitchFamily="49" charset="0"/>
                <a:cs typeface="Courier New" panose="02070309020205020404" pitchFamily="49" charset="0"/>
              </a:rPr>
              <a:t>new</a:t>
            </a:r>
            <a:r>
              <a:rPr lang="en-US" sz="2000" dirty="0"/>
              <a:t> keyword and a constructor. </a:t>
            </a:r>
          </a:p>
          <a:p>
            <a:pPr algn="just"/>
            <a:r>
              <a:rPr lang="en-US" sz="2000" dirty="0"/>
              <a:t>The </a:t>
            </a:r>
            <a:r>
              <a:rPr lang="en-US" sz="2000" dirty="0">
                <a:latin typeface="Courier New" panose="02070309020205020404" pitchFamily="49" charset="0"/>
                <a:cs typeface="Courier New" panose="02070309020205020404" pitchFamily="49" charset="0"/>
              </a:rPr>
              <a:t>String</a:t>
            </a:r>
            <a:r>
              <a:rPr lang="en-US" sz="2000" dirty="0"/>
              <a:t> class has </a:t>
            </a:r>
            <a:r>
              <a:rPr lang="en-US" sz="2000" dirty="0" smtClean="0"/>
              <a:t>13 overloaded </a:t>
            </a:r>
            <a:r>
              <a:rPr lang="en-US" sz="2000" dirty="0"/>
              <a:t>constructors that allow specifying the initial value of the string </a:t>
            </a:r>
            <a:r>
              <a:rPr lang="en-US" sz="2000" dirty="0" smtClean="0"/>
              <a:t>using </a:t>
            </a:r>
            <a:r>
              <a:rPr lang="en-US" sz="2000" dirty="0"/>
              <a:t>different </a:t>
            </a:r>
            <a:r>
              <a:rPr lang="en-US" sz="2000" dirty="0" smtClean="0"/>
              <a:t>sources.</a:t>
            </a:r>
          </a:p>
        </p:txBody>
      </p:sp>
      <p:sp>
        <p:nvSpPr>
          <p:cNvPr id="3" name="Title 2"/>
          <p:cNvSpPr>
            <a:spLocks noGrp="1"/>
          </p:cNvSpPr>
          <p:nvPr>
            <p:ph type="title"/>
          </p:nvPr>
        </p:nvSpPr>
        <p:spPr>
          <a:xfrm>
            <a:off x="467544" y="152400"/>
            <a:ext cx="7381056" cy="411163"/>
          </a:xfrm>
        </p:spPr>
        <p:txBody>
          <a:bodyPr/>
          <a:lstStyle/>
          <a:p>
            <a:r>
              <a:rPr lang="en-GB" sz="2400" dirty="0">
                <a:latin typeface="Courier New" panose="02070309020205020404" pitchFamily="49" charset="0"/>
                <a:cs typeface="Courier New" panose="02070309020205020404" pitchFamily="49" charset="0"/>
              </a:rPr>
              <a:t>String</a:t>
            </a:r>
            <a:r>
              <a:rPr lang="en-GB" sz="2400" dirty="0"/>
              <a:t> </a:t>
            </a:r>
            <a:r>
              <a:rPr lang="en-GB" sz="2400" dirty="0" smtClean="0"/>
              <a:t>Class</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24</a:t>
            </a:fld>
            <a:endParaRPr lang="en-US" dirty="0"/>
          </a:p>
        </p:txBody>
      </p:sp>
      <p:sp>
        <p:nvSpPr>
          <p:cNvPr id="6" name="Rectangle 5"/>
          <p:cNvSpPr/>
          <p:nvPr/>
        </p:nvSpPr>
        <p:spPr>
          <a:xfrm>
            <a:off x="467544" y="3034695"/>
            <a:ext cx="8208912" cy="87408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eaLnBrk="1" hangingPunct="1">
              <a:buNone/>
            </a:pPr>
            <a:r>
              <a:rPr lang="en-US" sz="1600" dirty="0">
                <a:latin typeface="Courier New" pitchFamily="49" charset="0"/>
                <a:cs typeface="Courier New" pitchFamily="49" charset="0"/>
              </a:rPr>
              <a:t>public final class String</a:t>
            </a:r>
          </a:p>
          <a:p>
            <a:pPr marL="457200" indent="-457200" eaLnBrk="1" hangingPunct="1">
              <a:buNone/>
            </a:pPr>
            <a:r>
              <a:rPr lang="en-US" sz="1600" dirty="0">
                <a:latin typeface="Courier New" pitchFamily="49" charset="0"/>
                <a:cs typeface="Courier New" pitchFamily="49" charset="0"/>
              </a:rPr>
              <a:t>extends Object</a:t>
            </a:r>
          </a:p>
          <a:p>
            <a:pPr marL="457200" indent="-457200" eaLnBrk="1" hangingPunct="1">
              <a:buNone/>
            </a:pPr>
            <a:r>
              <a:rPr lang="en-US" sz="1600" dirty="0">
                <a:latin typeface="Courier New" pitchFamily="49" charset="0"/>
                <a:cs typeface="Courier New" pitchFamily="49" charset="0"/>
              </a:rPr>
              <a:t>implements </a:t>
            </a:r>
            <a:r>
              <a:rPr lang="en-US" sz="1600" dirty="0" err="1">
                <a:latin typeface="Courier New" pitchFamily="49" charset="0"/>
                <a:cs typeface="Courier New" pitchFamily="49" charset="0"/>
              </a:rPr>
              <a:t>Serializable</a:t>
            </a:r>
            <a:r>
              <a:rPr lang="en-US" sz="1600" dirty="0">
                <a:latin typeface="Courier New" pitchFamily="49" charset="0"/>
                <a:cs typeface="Courier New" pitchFamily="49" charset="0"/>
              </a:rPr>
              <a:t>, Comparable&lt;String&gt;, </a:t>
            </a:r>
            <a:r>
              <a:rPr lang="en-US" sz="1600" dirty="0" err="1">
                <a:latin typeface="Courier New" pitchFamily="49" charset="0"/>
                <a:cs typeface="Courier New" pitchFamily="49" charset="0"/>
              </a:rPr>
              <a:t>CharSequence</a:t>
            </a:r>
            <a:endParaRPr lang="en-IN" sz="1600" dirty="0" smtClean="0">
              <a:latin typeface="Courier New" pitchFamily="49" charset="0"/>
              <a:cs typeface="Courier New" pitchFamily="49" charset="0"/>
            </a:endParaRPr>
          </a:p>
        </p:txBody>
      </p:sp>
      <p:sp>
        <p:nvSpPr>
          <p:cNvPr id="7" name="TextBox 6"/>
          <p:cNvSpPr txBox="1"/>
          <p:nvPr/>
        </p:nvSpPr>
        <p:spPr>
          <a:xfrm>
            <a:off x="467544" y="2332873"/>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xmlns="" val="2776255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GB" sz="2400" dirty="0" smtClean="0">
                <a:latin typeface="Courier New" panose="02070309020205020404" pitchFamily="49" charset="0"/>
                <a:cs typeface="Courier New" panose="02070309020205020404" pitchFamily="49" charset="0"/>
              </a:rPr>
              <a:t>String</a:t>
            </a:r>
            <a:r>
              <a:rPr lang="en-GB" sz="2400" dirty="0" smtClean="0"/>
              <a:t> Methods</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25</a:t>
            </a:fld>
            <a:endParaRPr lang="en-US" dirty="0"/>
          </a:p>
        </p:txBody>
      </p:sp>
      <p:sp>
        <p:nvSpPr>
          <p:cNvPr id="7" name="Content Placeholder 1"/>
          <p:cNvSpPr>
            <a:spLocks noGrp="1"/>
          </p:cNvSpPr>
          <p:nvPr>
            <p:ph idx="1"/>
          </p:nvPr>
        </p:nvSpPr>
        <p:spPr>
          <a:xfrm>
            <a:off x="323528" y="907504"/>
            <a:ext cx="4392488" cy="5473824"/>
          </a:xfrm>
        </p:spPr>
        <p:txBody>
          <a:bodyPr/>
          <a:lstStyle/>
          <a:p>
            <a:pPr algn="just"/>
            <a:r>
              <a:rPr lang="en-US" sz="1600" dirty="0">
                <a:latin typeface="Courier New" panose="02070309020205020404" pitchFamily="49" charset="0"/>
                <a:cs typeface="Courier New" panose="02070309020205020404" pitchFamily="49" charset="0"/>
              </a:rPr>
              <a:t>char </a:t>
            </a:r>
            <a:r>
              <a:rPr lang="en-US" sz="1600" dirty="0" err="1">
                <a:latin typeface="Courier New" panose="02070309020205020404" pitchFamily="49" charset="0"/>
                <a:cs typeface="Courier New" panose="02070309020205020404" pitchFamily="49" charset="0"/>
              </a:rPr>
              <a:t>charAt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index) </a:t>
            </a:r>
          </a:p>
          <a:p>
            <a:pPr algn="just"/>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compareTo</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anotherString</a:t>
            </a:r>
            <a:r>
              <a:rPr lang="en-US" sz="1600" dirty="0">
                <a:latin typeface="Courier New" panose="02070309020205020404" pitchFamily="49" charset="0"/>
                <a:cs typeface="Courier New" panose="02070309020205020404" pitchFamily="49" charset="0"/>
              </a:rPr>
              <a:t>)</a:t>
            </a:r>
          </a:p>
          <a:p>
            <a:pPr algn="just"/>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concat</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a:t>
            </a:r>
          </a:p>
          <a:p>
            <a:pPr algn="just"/>
            <a:r>
              <a:rPr lang="en-US" sz="1600" dirty="0">
                <a:latin typeface="Courier New" panose="02070309020205020404" pitchFamily="49" charset="0"/>
                <a:cs typeface="Courier New" panose="02070309020205020404" pitchFamily="49" charset="0"/>
              </a:rPr>
              <a:t>Boolean contains(</a:t>
            </a:r>
            <a:r>
              <a:rPr lang="en-US" sz="1600" dirty="0" err="1">
                <a:latin typeface="Courier New" panose="02070309020205020404" pitchFamily="49" charset="0"/>
                <a:cs typeface="Courier New" panose="02070309020205020404" pitchFamily="49" charset="0"/>
              </a:rPr>
              <a:t>CharSequence</a:t>
            </a:r>
            <a:r>
              <a:rPr lang="en-US" sz="1600" dirty="0">
                <a:latin typeface="Courier New" panose="02070309020205020404" pitchFamily="49" charset="0"/>
                <a:cs typeface="Courier New" panose="02070309020205020404" pitchFamily="49" charset="0"/>
              </a:rPr>
              <a:t> s)</a:t>
            </a:r>
          </a:p>
          <a:p>
            <a:pPr algn="just"/>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endsWith</a:t>
            </a:r>
            <a:r>
              <a:rPr lang="en-US" sz="1600" dirty="0">
                <a:latin typeface="Courier New" panose="02070309020205020404" pitchFamily="49" charset="0"/>
                <a:cs typeface="Courier New" panose="02070309020205020404" pitchFamily="49" charset="0"/>
              </a:rPr>
              <a:t>(String suffix)</a:t>
            </a:r>
          </a:p>
          <a:p>
            <a:pPr algn="just"/>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equals(Object </a:t>
            </a:r>
            <a:r>
              <a:rPr lang="en-US" sz="1600" dirty="0" err="1">
                <a:latin typeface="Courier New" panose="02070309020205020404" pitchFamily="49" charset="0"/>
                <a:cs typeface="Courier New" panose="02070309020205020404" pitchFamily="49" charset="0"/>
              </a:rPr>
              <a:t>anObject</a:t>
            </a:r>
            <a:r>
              <a:rPr lang="en-US" sz="1600" dirty="0">
                <a:latin typeface="Courier New" panose="02070309020205020404" pitchFamily="49" charset="0"/>
                <a:cs typeface="Courier New" panose="02070309020205020404" pitchFamily="49" charset="0"/>
              </a:rPr>
              <a:t>)</a:t>
            </a:r>
          </a:p>
          <a:p>
            <a:pPr algn="just"/>
            <a:r>
              <a:rPr lang="en-US" sz="1600" dirty="0">
                <a:latin typeface="Courier New" panose="02070309020205020404" pitchFamily="49" charset="0"/>
                <a:cs typeface="Courier New" panose="02070309020205020404" pitchFamily="49" charset="0"/>
              </a:rPr>
              <a:t>Boolean </a:t>
            </a:r>
            <a:r>
              <a:rPr lang="en-US" sz="1600" dirty="0" err="1">
                <a:latin typeface="Courier New" panose="02070309020205020404" pitchFamily="49" charset="0"/>
                <a:cs typeface="Courier New" panose="02070309020205020404" pitchFamily="49" charset="0"/>
              </a:rPr>
              <a:t>equalsIgnoreCase</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anotherString</a:t>
            </a:r>
            <a:r>
              <a:rPr lang="en-US" sz="1600" dirty="0">
                <a:latin typeface="Courier New" panose="02070309020205020404" pitchFamily="49" charset="0"/>
                <a:cs typeface="Courier New" panose="02070309020205020404" pitchFamily="49" charset="0"/>
              </a:rPr>
              <a:t>)</a:t>
            </a:r>
          </a:p>
          <a:p>
            <a:pPr algn="just"/>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getChars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srcBegin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srcEnd</a:t>
            </a:r>
            <a:r>
              <a:rPr lang="en-US" sz="1600" dirty="0">
                <a:latin typeface="Courier New" panose="02070309020205020404" pitchFamily="49" charset="0"/>
                <a:cs typeface="Courier New" panose="02070309020205020404" pitchFamily="49" charset="0"/>
              </a:rPr>
              <a:t>, char[] </a:t>
            </a:r>
            <a:r>
              <a:rPr lang="en-US" sz="1600" dirty="0" err="1">
                <a:latin typeface="Courier New" panose="02070309020205020404" pitchFamily="49" charset="0"/>
                <a:cs typeface="Courier New" panose="02070309020205020404" pitchFamily="49" charset="0"/>
              </a:rPr>
              <a:t>dst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dstBegin</a:t>
            </a:r>
            <a:r>
              <a:rPr lang="en-US" sz="1600" dirty="0">
                <a:latin typeface="Courier New" panose="02070309020205020404" pitchFamily="49" charset="0"/>
                <a:cs typeface="Courier New" panose="02070309020205020404" pitchFamily="49" charset="0"/>
              </a:rPr>
              <a:t>)</a:t>
            </a:r>
          </a:p>
          <a:p>
            <a:pPr algn="just"/>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indexOf</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ch</a:t>
            </a:r>
            <a:r>
              <a:rPr lang="en-US" sz="1600" dirty="0">
                <a:latin typeface="Courier New" panose="02070309020205020404" pitchFamily="49" charset="0"/>
                <a:cs typeface="Courier New" panose="02070309020205020404" pitchFamily="49" charset="0"/>
              </a:rPr>
              <a:t>)</a:t>
            </a:r>
          </a:p>
          <a:p>
            <a:pPr algn="just"/>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isEmpty</a:t>
            </a:r>
            <a:r>
              <a:rPr lang="en-US" sz="1600" dirty="0">
                <a:latin typeface="Courier New" panose="02070309020205020404" pitchFamily="49" charset="0"/>
                <a:cs typeface="Courier New" panose="02070309020205020404" pitchFamily="49" charset="0"/>
              </a:rPr>
              <a:t>()</a:t>
            </a:r>
          </a:p>
          <a:p>
            <a:pPr algn="just"/>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lastIndexOf</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ch</a:t>
            </a:r>
            <a:r>
              <a:rPr lang="en-US" sz="1600" dirty="0">
                <a:latin typeface="Courier New" panose="02070309020205020404" pitchFamily="49" charset="0"/>
                <a:cs typeface="Courier New" panose="02070309020205020404" pitchFamily="49" charset="0"/>
              </a:rPr>
              <a:t>)</a:t>
            </a:r>
          </a:p>
          <a:p>
            <a:pPr algn="just"/>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length()</a:t>
            </a:r>
          </a:p>
          <a:p>
            <a:pPr algn="just"/>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matches(String regex</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0" name="Content Placeholder 1"/>
          <p:cNvSpPr txBox="1">
            <a:spLocks/>
          </p:cNvSpPr>
          <p:nvPr/>
        </p:nvSpPr>
        <p:spPr bwMode="auto">
          <a:xfrm>
            <a:off x="4860032" y="908720"/>
            <a:ext cx="4069656" cy="54738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73735"/>
              </a:buClr>
              <a:buSzPct val="50000"/>
              <a:buFont typeface="Wingdings" pitchFamily="2" charset="2"/>
              <a:buChar char="u"/>
              <a:defRPr sz="32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85312F"/>
              </a:buClr>
              <a:buSzPct val="50000"/>
              <a:buFont typeface="Wingdings 2" pitchFamily="18" charset="2"/>
              <a:buChar char="²"/>
              <a:defRPr sz="28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85312F"/>
              </a:buClr>
              <a:buSzPct val="40000"/>
              <a:buFont typeface="Wingdings 2" pitchFamily="18" charset="2"/>
              <a:buChar char="³"/>
              <a:defRPr sz="24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00000"/>
              </a:lnSpc>
            </a:pPr>
            <a:r>
              <a:rPr lang="en-US" sz="1600" dirty="0" smtClean="0">
                <a:latin typeface="Courier New" panose="02070309020205020404" pitchFamily="49" charset="0"/>
                <a:cs typeface="Courier New" panose="02070309020205020404" pitchFamily="49" charset="0"/>
              </a:rPr>
              <a:t>String replace(char </a:t>
            </a:r>
            <a:r>
              <a:rPr lang="en-US" sz="1600" dirty="0" err="1" smtClean="0">
                <a:latin typeface="Courier New" panose="02070309020205020404" pitchFamily="49" charset="0"/>
                <a:cs typeface="Courier New" panose="02070309020205020404" pitchFamily="49" charset="0"/>
              </a:rPr>
              <a:t>oldChar</a:t>
            </a:r>
            <a:r>
              <a:rPr lang="en-US" sz="1600" dirty="0" smtClean="0">
                <a:latin typeface="Courier New" panose="02070309020205020404" pitchFamily="49" charset="0"/>
                <a:cs typeface="Courier New" panose="02070309020205020404" pitchFamily="49" charset="0"/>
              </a:rPr>
              <a:t>, char </a:t>
            </a:r>
            <a:r>
              <a:rPr lang="en-US" sz="1600" dirty="0" err="1" smtClean="0">
                <a:latin typeface="Courier New" panose="02070309020205020404" pitchFamily="49" charset="0"/>
                <a:cs typeface="Courier New" panose="02070309020205020404" pitchFamily="49" charset="0"/>
              </a:rPr>
              <a:t>newChar</a:t>
            </a:r>
            <a:r>
              <a:rPr lang="en-US" sz="1600" dirty="0" smtClean="0">
                <a:latin typeface="Courier New" panose="02070309020205020404" pitchFamily="49" charset="0"/>
                <a:cs typeface="Courier New" panose="02070309020205020404" pitchFamily="49" charset="0"/>
              </a:rPr>
              <a:t>)</a:t>
            </a:r>
          </a:p>
          <a:p>
            <a:pPr algn="just">
              <a:lnSpc>
                <a:spcPct val="100000"/>
              </a:lnSpc>
            </a:pPr>
            <a:r>
              <a:rPr lang="en-US" sz="1600" dirty="0" smtClean="0">
                <a:latin typeface="Courier New" panose="02070309020205020404" pitchFamily="49" charset="0"/>
                <a:cs typeface="Courier New" panose="02070309020205020404" pitchFamily="49" charset="0"/>
              </a:rPr>
              <a:t>String[]split(String regex)</a:t>
            </a:r>
          </a:p>
          <a:p>
            <a:pPr algn="just">
              <a:lnSpc>
                <a:spcPct val="100000"/>
              </a:lnSpc>
            </a:pPr>
            <a:r>
              <a:rPr lang="en-US" sz="1600" dirty="0" smtClean="0">
                <a:latin typeface="Courier New" panose="02070309020205020404" pitchFamily="49" charset="0"/>
                <a:cs typeface="Courier New" panose="02070309020205020404" pitchFamily="49" charset="0"/>
              </a:rPr>
              <a:t>String substring(</a:t>
            </a:r>
            <a:r>
              <a:rPr lang="en-US" sz="1600" dirty="0" err="1" smtClean="0">
                <a:latin typeface="Courier New" panose="02070309020205020404" pitchFamily="49" charset="0"/>
                <a:cs typeface="Courier New" panose="02070309020205020404" pitchFamily="49" charset="0"/>
              </a:rPr>
              <a:t>int</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beginIndex</a:t>
            </a:r>
            <a:r>
              <a:rPr lang="en-US" sz="1600" dirty="0" smtClean="0">
                <a:latin typeface="Courier New" panose="02070309020205020404" pitchFamily="49" charset="0"/>
                <a:cs typeface="Courier New" panose="02070309020205020404" pitchFamily="49" charset="0"/>
              </a:rPr>
              <a:t>)</a:t>
            </a:r>
          </a:p>
          <a:p>
            <a:pPr algn="just">
              <a:lnSpc>
                <a:spcPct val="100000"/>
              </a:lnSpc>
            </a:pPr>
            <a:r>
              <a:rPr lang="en-US" sz="1600" dirty="0" smtClean="0">
                <a:latin typeface="Courier New" panose="02070309020205020404" pitchFamily="49" charset="0"/>
                <a:cs typeface="Courier New" panose="02070309020205020404" pitchFamily="49" charset="0"/>
              </a:rPr>
              <a:t>char[]</a:t>
            </a:r>
            <a:r>
              <a:rPr lang="en-US" sz="1600" dirty="0" err="1" smtClean="0">
                <a:latin typeface="Courier New" panose="02070309020205020404" pitchFamily="49" charset="0"/>
                <a:cs typeface="Courier New" panose="02070309020205020404" pitchFamily="49" charset="0"/>
              </a:rPr>
              <a:t>toCharArray</a:t>
            </a:r>
            <a:r>
              <a:rPr lang="en-US" sz="1600" dirty="0" smtClean="0">
                <a:latin typeface="Courier New" panose="02070309020205020404" pitchFamily="49" charset="0"/>
                <a:cs typeface="Courier New" panose="02070309020205020404" pitchFamily="49" charset="0"/>
              </a:rPr>
              <a:t>()</a:t>
            </a:r>
          </a:p>
          <a:p>
            <a:pPr algn="just">
              <a:lnSpc>
                <a:spcPct val="100000"/>
              </a:lnSpc>
            </a:pPr>
            <a:r>
              <a:rPr lang="en-US" sz="1600" dirty="0" smtClean="0">
                <a:latin typeface="Courier New" panose="02070309020205020404" pitchFamily="49" charset="0"/>
                <a:cs typeface="Courier New" panose="02070309020205020404" pitchFamily="49" charset="0"/>
              </a:rPr>
              <a:t>String </a:t>
            </a:r>
            <a:r>
              <a:rPr lang="en-US" sz="1600" dirty="0" err="1" smtClean="0">
                <a:latin typeface="Courier New" panose="02070309020205020404" pitchFamily="49" charset="0"/>
                <a:cs typeface="Courier New" panose="02070309020205020404" pitchFamily="49" charset="0"/>
              </a:rPr>
              <a:t>toLowerCase</a:t>
            </a:r>
            <a:r>
              <a:rPr lang="en-US" sz="1600" dirty="0" smtClean="0">
                <a:latin typeface="Courier New" panose="02070309020205020404" pitchFamily="49" charset="0"/>
                <a:cs typeface="Courier New" panose="02070309020205020404" pitchFamily="49" charset="0"/>
              </a:rPr>
              <a:t>()</a:t>
            </a:r>
          </a:p>
          <a:p>
            <a:pPr algn="just">
              <a:lnSpc>
                <a:spcPct val="100000"/>
              </a:lnSpc>
            </a:pPr>
            <a:r>
              <a:rPr lang="en-US" sz="1600" dirty="0" smtClean="0">
                <a:latin typeface="Courier New" panose="02070309020205020404" pitchFamily="49" charset="0"/>
                <a:cs typeface="Courier New" panose="02070309020205020404" pitchFamily="49" charset="0"/>
              </a:rPr>
              <a:t>String </a:t>
            </a:r>
            <a:r>
              <a:rPr lang="en-US" sz="1600" dirty="0" err="1" smtClean="0">
                <a:latin typeface="Courier New" panose="02070309020205020404" pitchFamily="49" charset="0"/>
                <a:cs typeface="Courier New" panose="02070309020205020404" pitchFamily="49" charset="0"/>
              </a:rPr>
              <a:t>toString</a:t>
            </a:r>
            <a:r>
              <a:rPr lang="en-US" sz="1600" dirty="0" smtClean="0">
                <a:latin typeface="Courier New" panose="02070309020205020404" pitchFamily="49" charset="0"/>
                <a:cs typeface="Courier New" panose="02070309020205020404" pitchFamily="49" charset="0"/>
              </a:rPr>
              <a:t>()</a:t>
            </a:r>
          </a:p>
          <a:p>
            <a:pPr algn="just">
              <a:lnSpc>
                <a:spcPct val="100000"/>
              </a:lnSpc>
            </a:pPr>
            <a:r>
              <a:rPr lang="en-US" sz="1600" dirty="0" smtClean="0">
                <a:latin typeface="Courier New" panose="02070309020205020404" pitchFamily="49" charset="0"/>
                <a:cs typeface="Courier New" panose="02070309020205020404" pitchFamily="49" charset="0"/>
              </a:rPr>
              <a:t>String </a:t>
            </a:r>
            <a:r>
              <a:rPr lang="en-US" sz="1600" dirty="0" err="1" smtClean="0">
                <a:latin typeface="Courier New" panose="02070309020205020404" pitchFamily="49" charset="0"/>
                <a:cs typeface="Courier New" panose="02070309020205020404" pitchFamily="49" charset="0"/>
              </a:rPr>
              <a:t>toUpperCase</a:t>
            </a:r>
            <a:r>
              <a:rPr lang="en-US" sz="1600" dirty="0" smtClean="0">
                <a:latin typeface="Courier New" panose="02070309020205020404" pitchFamily="49" charset="0"/>
                <a:cs typeface="Courier New" panose="02070309020205020404" pitchFamily="49" charset="0"/>
              </a:rPr>
              <a:t>()</a:t>
            </a:r>
          </a:p>
          <a:p>
            <a:pPr algn="just">
              <a:lnSpc>
                <a:spcPct val="100000"/>
              </a:lnSpc>
            </a:pPr>
            <a:r>
              <a:rPr lang="en-US" sz="1600" dirty="0" smtClean="0">
                <a:latin typeface="Courier New" panose="02070309020205020404" pitchFamily="49" charset="0"/>
                <a:cs typeface="Courier New" panose="02070309020205020404" pitchFamily="49" charset="0"/>
              </a:rPr>
              <a:t>String trim()</a:t>
            </a:r>
          </a:p>
        </p:txBody>
      </p:sp>
    </p:spTree>
    <p:extLst>
      <p:ext uri="{BB962C8B-B14F-4D97-AF65-F5344CB8AC3E}">
        <p14:creationId xmlns:p14="http://schemas.microsoft.com/office/powerpoint/2010/main" xmlns="" val="928425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err="1">
                <a:latin typeface="Courier New" panose="02070309020205020404" pitchFamily="49" charset="0"/>
                <a:cs typeface="Courier New" panose="02070309020205020404" pitchFamily="49" charset="0"/>
              </a:rPr>
              <a:t>StringBuilder</a:t>
            </a:r>
            <a:r>
              <a:rPr lang="en-US" sz="2000" dirty="0"/>
              <a:t> objects are </a:t>
            </a:r>
            <a:r>
              <a:rPr lang="en-US" sz="2000" dirty="0" smtClean="0"/>
              <a:t>same as </a:t>
            </a:r>
            <a:r>
              <a:rPr lang="en-US" sz="2000" dirty="0" smtClean="0">
                <a:latin typeface="Courier New" panose="02070309020205020404" pitchFamily="49" charset="0"/>
                <a:cs typeface="Courier New" panose="02070309020205020404" pitchFamily="49" charset="0"/>
              </a:rPr>
              <a:t>String</a:t>
            </a:r>
            <a:r>
              <a:rPr lang="en-US" sz="2000" dirty="0" smtClean="0"/>
              <a:t> </a:t>
            </a:r>
            <a:r>
              <a:rPr lang="en-US" sz="2000" dirty="0"/>
              <a:t>objects, except that they are mutable. </a:t>
            </a:r>
            <a:endParaRPr lang="en-US" sz="2000" dirty="0" smtClean="0"/>
          </a:p>
          <a:p>
            <a:pPr algn="just"/>
            <a:r>
              <a:rPr lang="en-US" sz="2000" dirty="0" smtClean="0"/>
              <a:t>Internally</a:t>
            </a:r>
            <a:r>
              <a:rPr lang="en-US" sz="2000" dirty="0"/>
              <a:t>, the runtime </a:t>
            </a:r>
            <a:r>
              <a:rPr lang="en-US" sz="2000" dirty="0" smtClean="0"/>
              <a:t>treats </a:t>
            </a:r>
            <a:r>
              <a:rPr lang="en-US" sz="2000" dirty="0"/>
              <a:t>these objects </a:t>
            </a:r>
            <a:r>
              <a:rPr lang="en-US" sz="2000" dirty="0" smtClean="0"/>
              <a:t>similar to variable-length </a:t>
            </a:r>
            <a:r>
              <a:rPr lang="en-US" sz="2000" dirty="0"/>
              <a:t>arrays containing a sequence of characters. </a:t>
            </a:r>
            <a:endParaRPr lang="en-US" sz="2000" dirty="0" smtClean="0"/>
          </a:p>
          <a:p>
            <a:pPr algn="just"/>
            <a:r>
              <a:rPr lang="en-US" sz="2000" dirty="0" smtClean="0"/>
              <a:t>The </a:t>
            </a:r>
            <a:r>
              <a:rPr lang="en-US" sz="2000" dirty="0"/>
              <a:t>length and </a:t>
            </a:r>
            <a:r>
              <a:rPr lang="en-US" sz="2000" dirty="0" smtClean="0"/>
              <a:t>content </a:t>
            </a:r>
            <a:r>
              <a:rPr lang="en-US" sz="2000" dirty="0"/>
              <a:t>of the sequence can be modified at any point through certain method calls.</a:t>
            </a:r>
          </a:p>
          <a:p>
            <a:pPr algn="just"/>
            <a:r>
              <a:rPr lang="en-US" sz="2000" dirty="0"/>
              <a:t>It is advisable to use </a:t>
            </a:r>
            <a:r>
              <a:rPr lang="en-US" sz="2000" dirty="0" smtClean="0">
                <a:latin typeface="Courier New" panose="02070309020205020404" pitchFamily="49" charset="0"/>
                <a:cs typeface="Courier New" panose="02070309020205020404" pitchFamily="49" charset="0"/>
              </a:rPr>
              <a:t>String</a:t>
            </a:r>
            <a:r>
              <a:rPr lang="en-US" sz="2000" dirty="0" smtClean="0"/>
              <a:t> </a:t>
            </a:r>
            <a:r>
              <a:rPr lang="en-US" sz="2000" dirty="0"/>
              <a:t>unless </a:t>
            </a:r>
            <a:r>
              <a:rPr lang="en-US" sz="2000" dirty="0" err="1" smtClean="0">
                <a:latin typeface="Courier New" panose="02070309020205020404" pitchFamily="49" charset="0"/>
                <a:cs typeface="Courier New" panose="02070309020205020404" pitchFamily="49" charset="0"/>
              </a:rPr>
              <a:t>StringBuilder</a:t>
            </a:r>
            <a:r>
              <a:rPr lang="en-US" sz="2000" dirty="0" smtClean="0"/>
              <a:t> </a:t>
            </a:r>
            <a:r>
              <a:rPr lang="en-US" sz="2000" dirty="0"/>
              <a:t>offer an advantage in terms of simpler code or better </a:t>
            </a:r>
            <a:r>
              <a:rPr lang="en-US" sz="2000" dirty="0" smtClean="0"/>
              <a:t>performance</a:t>
            </a:r>
            <a:r>
              <a:rPr lang="en-US" sz="2000" dirty="0"/>
              <a:t>. </a:t>
            </a:r>
            <a:endParaRPr lang="en-US" sz="2000" dirty="0" smtClean="0"/>
          </a:p>
          <a:p>
            <a:pPr algn="just"/>
            <a:r>
              <a:rPr lang="en-US" sz="2000" dirty="0"/>
              <a:t>The </a:t>
            </a:r>
            <a:r>
              <a:rPr lang="en-US" sz="2000" dirty="0" err="1">
                <a:latin typeface="Courier New" panose="02070309020205020404" pitchFamily="49" charset="0"/>
                <a:cs typeface="Courier New" panose="02070309020205020404" pitchFamily="49" charset="0"/>
              </a:rPr>
              <a:t>StringBuilder</a:t>
            </a:r>
            <a:r>
              <a:rPr lang="en-US" sz="2000" dirty="0"/>
              <a:t> class also has a </a:t>
            </a:r>
            <a:r>
              <a:rPr lang="en-US" sz="2000" dirty="0">
                <a:latin typeface="Courier New" panose="02070309020205020404" pitchFamily="49" charset="0"/>
                <a:cs typeface="Courier New" panose="02070309020205020404" pitchFamily="49" charset="0"/>
              </a:rPr>
              <a:t>length() </a:t>
            </a:r>
            <a:r>
              <a:rPr lang="en-US" sz="2000" dirty="0"/>
              <a:t>method that returns the length of the character </a:t>
            </a:r>
            <a:r>
              <a:rPr lang="en-US" sz="2000" dirty="0" smtClean="0"/>
              <a:t>sequence </a:t>
            </a:r>
            <a:r>
              <a:rPr lang="en-US" sz="2000" dirty="0"/>
              <a:t>in the </a:t>
            </a:r>
            <a:r>
              <a:rPr lang="en-US" sz="2000" dirty="0" smtClean="0"/>
              <a:t>builder.</a:t>
            </a:r>
          </a:p>
          <a:p>
            <a:pPr algn="just"/>
            <a:r>
              <a:rPr lang="en-US" sz="2000" dirty="0"/>
              <a:t>The following lists the constructors of </a:t>
            </a:r>
            <a:r>
              <a:rPr lang="en-US" sz="2000" dirty="0" err="1">
                <a:latin typeface="Courier New" panose="02070309020205020404" pitchFamily="49" charset="0"/>
                <a:cs typeface="Courier New" panose="02070309020205020404" pitchFamily="49" charset="0"/>
              </a:rPr>
              <a:t>StringBuilder</a:t>
            </a:r>
            <a:r>
              <a:rPr lang="en-US" sz="2000" dirty="0"/>
              <a:t> </a:t>
            </a:r>
            <a:r>
              <a:rPr lang="en-US" sz="2000" dirty="0" smtClean="0"/>
              <a:t>class:</a:t>
            </a:r>
          </a:p>
          <a:p>
            <a:pPr lvl="1" algn="just"/>
            <a:r>
              <a:rPr lang="en-US" sz="1600" dirty="0" err="1">
                <a:latin typeface="Courier New" panose="02070309020205020404" pitchFamily="49" charset="0"/>
                <a:cs typeface="Courier New" panose="02070309020205020404" pitchFamily="49" charset="0"/>
              </a:rPr>
              <a:t>StringBuilder</a:t>
            </a:r>
            <a:r>
              <a:rPr lang="en-US" sz="1600" dirty="0" smtClean="0">
                <a:latin typeface="Courier New" panose="02070309020205020404" pitchFamily="49" charset="0"/>
                <a:cs typeface="Courier New" panose="02070309020205020404" pitchFamily="49" charset="0"/>
              </a:rPr>
              <a:t>()</a:t>
            </a:r>
          </a:p>
          <a:p>
            <a:pPr lvl="1" algn="just"/>
            <a:r>
              <a:rPr lang="en-US" sz="1600" dirty="0" err="1">
                <a:latin typeface="Courier New" panose="02070309020205020404" pitchFamily="49" charset="0"/>
                <a:cs typeface="Courier New" panose="02070309020205020404" pitchFamily="49" charset="0"/>
              </a:rPr>
              <a:t>StringBuilder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CharSequence</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cs</a:t>
            </a:r>
            <a:r>
              <a:rPr lang="en-US" sz="1600" dirty="0" smtClean="0">
                <a:latin typeface="Courier New" panose="02070309020205020404" pitchFamily="49" charset="0"/>
                <a:cs typeface="Courier New" panose="02070309020205020404" pitchFamily="49" charset="0"/>
              </a:rPr>
              <a:t>)</a:t>
            </a:r>
          </a:p>
          <a:p>
            <a:pPr lvl="1" algn="just"/>
            <a:r>
              <a:rPr lang="en-US" sz="1600" dirty="0" err="1">
                <a:latin typeface="Courier New" panose="02070309020205020404" pitchFamily="49" charset="0"/>
                <a:cs typeface="Courier New" panose="02070309020205020404" pitchFamily="49" charset="0"/>
              </a:rPr>
              <a:t>StringBuilder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initCapacity</a:t>
            </a:r>
            <a:r>
              <a:rPr lang="en-US" sz="1600" dirty="0" smtClean="0">
                <a:latin typeface="Courier New" panose="02070309020205020404" pitchFamily="49" charset="0"/>
                <a:cs typeface="Courier New" panose="02070309020205020404" pitchFamily="49" charset="0"/>
              </a:rPr>
              <a:t>)</a:t>
            </a:r>
          </a:p>
          <a:p>
            <a:pPr lvl="1" algn="just"/>
            <a:r>
              <a:rPr lang="en-US" sz="1600" dirty="0" err="1">
                <a:latin typeface="Courier New" panose="02070309020205020404" pitchFamily="49" charset="0"/>
                <a:cs typeface="Courier New" panose="02070309020205020404" pitchFamily="49" charset="0"/>
              </a:rPr>
              <a:t>StringBuilder</a:t>
            </a:r>
            <a:r>
              <a:rPr lang="en-US" sz="1600" dirty="0">
                <a:latin typeface="Courier New" panose="02070309020205020404" pitchFamily="49" charset="0"/>
                <a:cs typeface="Courier New" panose="02070309020205020404" pitchFamily="49" charset="0"/>
              </a:rPr>
              <a:t>(String s)</a:t>
            </a:r>
            <a:endParaRPr lang="en-US" sz="16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GB" sz="2400" dirty="0" err="1" smtClean="0">
                <a:latin typeface="Courier New" panose="02070309020205020404" pitchFamily="49" charset="0"/>
                <a:cs typeface="Courier New" panose="02070309020205020404" pitchFamily="49" charset="0"/>
              </a:rPr>
              <a:t>StringBuilder</a:t>
            </a:r>
            <a:r>
              <a:rPr lang="en-GB" sz="2400" dirty="0" smtClean="0"/>
              <a:t> </a:t>
            </a:r>
            <a:r>
              <a:rPr lang="en-GB" sz="2400" dirty="0"/>
              <a:t>and </a:t>
            </a:r>
            <a:r>
              <a:rPr lang="en-GB" sz="2400" dirty="0" err="1">
                <a:latin typeface="Courier New" panose="02070309020205020404" pitchFamily="49" charset="0"/>
                <a:cs typeface="Courier New" panose="02070309020205020404" pitchFamily="49" charset="0"/>
              </a:rPr>
              <a:t>StringBuffer</a:t>
            </a:r>
            <a:r>
              <a:rPr lang="en-GB" sz="2400" dirty="0"/>
              <a:t> Classes </a:t>
            </a:r>
            <a:r>
              <a:rPr lang="en-GB" sz="2400" dirty="0" smtClean="0"/>
              <a:t>[1-4]</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26</a:t>
            </a:fld>
            <a:endParaRPr lang="en-US" dirty="0"/>
          </a:p>
        </p:txBody>
      </p:sp>
    </p:spTree>
    <p:extLst>
      <p:ext uri="{BB962C8B-B14F-4D97-AF65-F5344CB8AC3E}">
        <p14:creationId xmlns:p14="http://schemas.microsoft.com/office/powerpoint/2010/main" xmlns="" val="1586908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r>
              <a:rPr lang="en-US" sz="2000" dirty="0"/>
              <a:t>The following </a:t>
            </a:r>
            <a:r>
              <a:rPr lang="en-US" sz="2000" dirty="0" smtClean="0"/>
              <a:t>Code </a:t>
            </a:r>
            <a:r>
              <a:rPr lang="en-US" sz="2000" dirty="0"/>
              <a:t>Snippet </a:t>
            </a:r>
            <a:r>
              <a:rPr lang="en-US" sz="2000" dirty="0" smtClean="0"/>
              <a:t>explains </a:t>
            </a:r>
            <a:r>
              <a:rPr lang="en-US" sz="2000" dirty="0"/>
              <a:t>the use of </a:t>
            </a:r>
            <a:r>
              <a:rPr lang="en-US" sz="2000" dirty="0" err="1" smtClean="0">
                <a:latin typeface="Courier New" panose="02070309020205020404" pitchFamily="49" charset="0"/>
                <a:cs typeface="Courier New" panose="02070309020205020404" pitchFamily="49" charset="0"/>
              </a:rPr>
              <a:t>StringBuilder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GB" sz="2400" dirty="0" err="1" smtClean="0">
                <a:latin typeface="Courier New" panose="02070309020205020404" pitchFamily="49" charset="0"/>
                <a:cs typeface="Courier New" panose="02070309020205020404" pitchFamily="49" charset="0"/>
              </a:rPr>
              <a:t>StringBuilder</a:t>
            </a:r>
            <a:r>
              <a:rPr lang="en-GB" sz="2400" dirty="0" smtClean="0"/>
              <a:t> </a:t>
            </a:r>
            <a:r>
              <a:rPr lang="en-GB" sz="2400" dirty="0"/>
              <a:t>and </a:t>
            </a:r>
            <a:r>
              <a:rPr lang="en-GB" sz="2400" dirty="0" err="1">
                <a:latin typeface="Courier New" panose="02070309020205020404" pitchFamily="49" charset="0"/>
                <a:cs typeface="Courier New" panose="02070309020205020404" pitchFamily="49" charset="0"/>
              </a:rPr>
              <a:t>StringBuffer</a:t>
            </a:r>
            <a:r>
              <a:rPr lang="en-GB" sz="2400" dirty="0"/>
              <a:t> Classes </a:t>
            </a:r>
            <a:r>
              <a:rPr lang="en-GB" sz="2400" dirty="0" smtClean="0"/>
              <a:t>[2-4]</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27</a:t>
            </a:fld>
            <a:endParaRPr lang="en-US" dirty="0"/>
          </a:p>
        </p:txBody>
      </p:sp>
      <p:sp>
        <p:nvSpPr>
          <p:cNvPr id="6" name="Rectangle 5"/>
          <p:cNvSpPr/>
          <p:nvPr/>
        </p:nvSpPr>
        <p:spPr>
          <a:xfrm>
            <a:off x="467544" y="1988840"/>
            <a:ext cx="8208912" cy="380411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eaLnBrk="1" hangingPunct="1">
              <a:buNone/>
            </a:pPr>
            <a:r>
              <a:rPr lang="en-IN" sz="1800" dirty="0">
                <a:latin typeface="Courier New" pitchFamily="49" charset="0"/>
                <a:cs typeface="Courier New" pitchFamily="49" charset="0"/>
              </a:rPr>
              <a:t>class </a:t>
            </a:r>
            <a:r>
              <a:rPr lang="en-IN" sz="1800" dirty="0" err="1">
                <a:latin typeface="Courier New" pitchFamily="49" charset="0"/>
                <a:cs typeface="Courier New" pitchFamily="49" charset="0"/>
              </a:rPr>
              <a:t>StringBuild</a:t>
            </a:r>
            <a:r>
              <a:rPr lang="en-IN" sz="1800" dirty="0">
                <a:latin typeface="Courier New" pitchFamily="49" charset="0"/>
                <a:cs typeface="Courier New" pitchFamily="49" charset="0"/>
              </a:rPr>
              <a:t> {</a:t>
            </a:r>
          </a:p>
          <a:p>
            <a:pPr marL="457200" indent="-457200" eaLnBrk="1" hangingPunct="1">
              <a:buNone/>
            </a:pPr>
            <a:r>
              <a:rPr lang="en-IN" sz="1800" dirty="0">
                <a:latin typeface="Courier New" pitchFamily="49" charset="0"/>
                <a:cs typeface="Courier New" pitchFamily="49" charset="0"/>
              </a:rPr>
              <a:t> // creating string builder</a:t>
            </a:r>
          </a:p>
          <a:p>
            <a:pPr marL="457200" indent="-45720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StringBuilder</a:t>
            </a: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t>
            </a:r>
            <a:r>
              <a:rPr lang="en-IN" sz="1800" dirty="0">
                <a:latin typeface="Courier New" pitchFamily="49" charset="0"/>
                <a:cs typeface="Courier New" pitchFamily="49" charset="0"/>
              </a:rPr>
              <a:t> = new </a:t>
            </a:r>
            <a:r>
              <a:rPr lang="en-IN" sz="1800" dirty="0" err="1">
                <a:latin typeface="Courier New" pitchFamily="49" charset="0"/>
                <a:cs typeface="Courier New" pitchFamily="49" charset="0"/>
              </a:rPr>
              <a:t>StringBuilder</a:t>
            </a:r>
            <a:r>
              <a:rPr lang="en-IN" sz="1800" dirty="0">
                <a:latin typeface="Courier New" pitchFamily="49" charset="0"/>
                <a:cs typeface="Courier New" pitchFamily="49" charset="0"/>
              </a:rPr>
              <a:t>(); // line 1</a:t>
            </a:r>
          </a:p>
          <a:p>
            <a:pPr marL="457200" indent="-457200" eaLnBrk="1" hangingPunct="1">
              <a:buNone/>
            </a:pPr>
            <a:r>
              <a:rPr lang="en-IN" sz="1800" dirty="0">
                <a:latin typeface="Courier New" pitchFamily="49" charset="0"/>
                <a:cs typeface="Courier New" pitchFamily="49" charset="0"/>
              </a:rPr>
              <a:t> </a:t>
            </a:r>
          </a:p>
          <a:p>
            <a:pPr marL="457200" indent="-457200" eaLnBrk="1" hangingPunct="1">
              <a:buNone/>
            </a:pPr>
            <a:r>
              <a:rPr lang="en-IN" sz="1800" dirty="0">
                <a:latin typeface="Courier New" pitchFamily="49" charset="0"/>
                <a:cs typeface="Courier New" pitchFamily="49" charset="0"/>
              </a:rPr>
              <a:t> public void </a:t>
            </a:r>
            <a:r>
              <a:rPr lang="en-IN" sz="1800" dirty="0" err="1">
                <a:latin typeface="Courier New" pitchFamily="49" charset="0"/>
                <a:cs typeface="Courier New" pitchFamily="49" charset="0"/>
              </a:rPr>
              <a:t>addString</a:t>
            </a:r>
            <a:r>
              <a:rPr lang="en-IN" sz="1800" dirty="0">
                <a:latin typeface="Courier New" pitchFamily="49" charset="0"/>
                <a:cs typeface="Courier New" pitchFamily="49" charset="0"/>
              </a:rPr>
              <a:t>(String </a:t>
            </a:r>
            <a:r>
              <a:rPr lang="en-IN" sz="1800" dirty="0" err="1">
                <a:latin typeface="Courier New" pitchFamily="49" charset="0"/>
                <a:cs typeface="Courier New" pitchFamily="49" charset="0"/>
              </a:rPr>
              <a:t>str</a:t>
            </a:r>
            <a:r>
              <a:rPr lang="en-IN" sz="1800" dirty="0">
                <a:latin typeface="Courier New" pitchFamily="49" charset="0"/>
                <a:cs typeface="Courier New" pitchFamily="49" charset="0"/>
              </a:rPr>
              <a:t>){</a:t>
            </a:r>
          </a:p>
          <a:p>
            <a:pPr marL="457200" indent="-171450" eaLnBrk="1" hangingPunct="1">
              <a:buNone/>
            </a:pPr>
            <a:r>
              <a:rPr lang="en-IN" sz="1800" dirty="0">
                <a:latin typeface="Courier New" pitchFamily="49" charset="0"/>
                <a:cs typeface="Courier New" pitchFamily="49" charset="0"/>
              </a:rPr>
              <a:t> // appending string to string builder</a:t>
            </a:r>
          </a:p>
          <a:p>
            <a:pPr marL="457200" indent="-17145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sb.append</a:t>
            </a:r>
            <a:r>
              <a:rPr lang="en-IN" sz="1800" dirty="0">
                <a:latin typeface="Courier New" pitchFamily="49" charset="0"/>
                <a:cs typeface="Courier New" pitchFamily="49" charset="0"/>
              </a:rPr>
              <a:t>(</a:t>
            </a:r>
            <a:r>
              <a:rPr lang="en-IN" sz="1800" dirty="0" err="1">
                <a:latin typeface="Courier New" pitchFamily="49" charset="0"/>
                <a:cs typeface="Courier New" pitchFamily="49" charset="0"/>
              </a:rPr>
              <a:t>str</a:t>
            </a:r>
            <a:r>
              <a:rPr lang="en-IN" sz="1800" dirty="0">
                <a:latin typeface="Courier New" pitchFamily="49" charset="0"/>
                <a:cs typeface="Courier New" pitchFamily="49" charset="0"/>
              </a:rPr>
              <a:t>); // line 2</a:t>
            </a:r>
          </a:p>
          <a:p>
            <a:pPr marL="457200" indent="-17145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System.out.println</a:t>
            </a:r>
            <a:r>
              <a:rPr lang="en-IN" sz="1800" dirty="0">
                <a:latin typeface="Courier New" pitchFamily="49" charset="0"/>
                <a:cs typeface="Courier New" pitchFamily="49" charset="0"/>
              </a:rPr>
              <a:t>(“Final string is: “ + </a:t>
            </a:r>
            <a:r>
              <a:rPr lang="en-IN" sz="1800" dirty="0" err="1">
                <a:latin typeface="Courier New" pitchFamily="49" charset="0"/>
                <a:cs typeface="Courier New" pitchFamily="49" charset="0"/>
              </a:rPr>
              <a:t>sb.toString</a:t>
            </a:r>
            <a:r>
              <a:rPr lang="en-IN" sz="1800" dirty="0">
                <a:latin typeface="Courier New" pitchFamily="49" charset="0"/>
                <a:cs typeface="Courier New" pitchFamily="49" charset="0"/>
              </a:rPr>
              <a:t>());</a:t>
            </a:r>
          </a:p>
          <a:p>
            <a:pPr marL="457200" indent="-457200" eaLnBrk="1" hangingPunct="1">
              <a:buNone/>
            </a:pPr>
            <a:r>
              <a:rPr lang="en-IN" sz="1800" dirty="0">
                <a:latin typeface="Courier New" pitchFamily="49" charset="0"/>
                <a:cs typeface="Courier New" pitchFamily="49" charset="0"/>
              </a:rPr>
              <a:t>}</a:t>
            </a:r>
          </a:p>
          <a:p>
            <a:pPr marL="457200" indent="-457200" eaLnBrk="1" hangingPunct="1">
              <a:buNone/>
            </a:pPr>
            <a:r>
              <a:rPr lang="en-IN" sz="1800" dirty="0">
                <a:latin typeface="Courier New" pitchFamily="49" charset="0"/>
                <a:cs typeface="Courier New" pitchFamily="49" charset="0"/>
              </a:rPr>
              <a:t>}</a:t>
            </a:r>
          </a:p>
          <a:p>
            <a:pPr marL="457200" indent="-457200" eaLnBrk="1" hangingPunct="1">
              <a:buNone/>
            </a:pPr>
            <a:r>
              <a:rPr lang="en-IN" sz="1800" dirty="0">
                <a:latin typeface="Courier New" pitchFamily="49" charset="0"/>
                <a:cs typeface="Courier New" pitchFamily="49" charset="0"/>
              </a:rPr>
              <a:t>public class </a:t>
            </a:r>
            <a:r>
              <a:rPr lang="en-IN" sz="1800" dirty="0" err="1">
                <a:latin typeface="Courier New" pitchFamily="49" charset="0"/>
                <a:cs typeface="Courier New" pitchFamily="49" charset="0"/>
              </a:rPr>
              <a:t>TestStringBuild</a:t>
            </a:r>
            <a:r>
              <a:rPr lang="en-IN" sz="1800" dirty="0">
                <a:latin typeface="Courier New" pitchFamily="49" charset="0"/>
                <a:cs typeface="Courier New" pitchFamily="49" charset="0"/>
              </a:rPr>
              <a:t> </a:t>
            </a:r>
            <a:r>
              <a:rPr lang="en-IN" sz="1800" dirty="0" smtClean="0">
                <a:latin typeface="Courier New" pitchFamily="49" charset="0"/>
                <a:cs typeface="Courier New" pitchFamily="49" charset="0"/>
              </a:rPr>
              <a:t>{</a:t>
            </a:r>
            <a:endParaRPr lang="en-IN" sz="1800" dirty="0">
              <a:latin typeface="Courier New" pitchFamily="49" charset="0"/>
              <a:cs typeface="Courier New" pitchFamily="49" charset="0"/>
            </a:endParaRPr>
          </a:p>
        </p:txBody>
      </p:sp>
      <p:sp>
        <p:nvSpPr>
          <p:cNvPr id="7" name="TextBox 6"/>
          <p:cNvSpPr txBox="1"/>
          <p:nvPr/>
        </p:nvSpPr>
        <p:spPr>
          <a:xfrm>
            <a:off x="467544" y="1412776"/>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2394521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endParaRPr lang="en-US" sz="2000" dirty="0" smtClean="0">
              <a:latin typeface="Courier New" panose="02070309020205020404" pitchFamily="49" charset="0"/>
              <a:cs typeface="Courier New" panose="02070309020205020404" pitchFamily="49" charset="0"/>
            </a:endParaRPr>
          </a:p>
          <a:p>
            <a:pPr marL="0" indent="0" algn="just">
              <a:buNone/>
            </a:pPr>
            <a:endParaRPr lang="en-US" sz="2000" dirty="0">
              <a:latin typeface="Courier New" panose="02070309020205020404" pitchFamily="49" charset="0"/>
              <a:cs typeface="Courier New" panose="02070309020205020404" pitchFamily="49" charset="0"/>
            </a:endParaRPr>
          </a:p>
          <a:p>
            <a:pPr marL="0" indent="0" algn="just">
              <a:buNone/>
            </a:pPr>
            <a:endParaRPr lang="en-US" sz="2000" dirty="0" smtClean="0">
              <a:latin typeface="Courier New" panose="02070309020205020404" pitchFamily="49" charset="0"/>
              <a:cs typeface="Courier New" panose="02070309020205020404" pitchFamily="49" charset="0"/>
            </a:endParaRPr>
          </a:p>
          <a:p>
            <a:pPr marL="0" indent="0" algn="just">
              <a:buNone/>
            </a:pPr>
            <a:endParaRPr lang="en-US" sz="2000" dirty="0">
              <a:latin typeface="Courier New" panose="02070309020205020404" pitchFamily="49" charset="0"/>
              <a:cs typeface="Courier New" panose="02070309020205020404" pitchFamily="49" charset="0"/>
            </a:endParaRPr>
          </a:p>
          <a:p>
            <a:pPr marL="0" indent="0" algn="just">
              <a:buNone/>
            </a:pPr>
            <a:endParaRPr lang="en-US" sz="2000" dirty="0" smtClean="0">
              <a:latin typeface="Courier New" panose="02070309020205020404" pitchFamily="49" charset="0"/>
              <a:cs typeface="Courier New" panose="02070309020205020404" pitchFamily="49" charset="0"/>
            </a:endParaRPr>
          </a:p>
          <a:p>
            <a:pPr marL="0" indent="0" algn="just">
              <a:buNone/>
            </a:pPr>
            <a:endParaRPr lang="en-US" sz="2000" dirty="0">
              <a:latin typeface="Courier New" panose="02070309020205020404" pitchFamily="49" charset="0"/>
              <a:cs typeface="Courier New" panose="02070309020205020404" pitchFamily="49" charset="0"/>
            </a:endParaRPr>
          </a:p>
          <a:p>
            <a:pPr marL="0" indent="0" algn="just">
              <a:buNone/>
            </a:pPr>
            <a:endParaRPr lang="en-US" sz="2000" dirty="0" smtClean="0">
              <a:latin typeface="Courier New" panose="02070309020205020404" pitchFamily="49" charset="0"/>
              <a:cs typeface="Courier New" panose="02070309020205020404" pitchFamily="49" charset="0"/>
            </a:endParaRPr>
          </a:p>
          <a:p>
            <a:pPr marL="0" indent="0" algn="just">
              <a:buNone/>
            </a:pPr>
            <a:endParaRPr lang="en-US" sz="2000" dirty="0">
              <a:latin typeface="Courier New" panose="02070309020205020404" pitchFamily="49" charset="0"/>
              <a:cs typeface="Courier New" panose="02070309020205020404" pitchFamily="49" charset="0"/>
            </a:endParaRPr>
          </a:p>
          <a:p>
            <a:pPr algn="just"/>
            <a:r>
              <a:rPr lang="en-US" sz="2000" dirty="0"/>
              <a:t>The </a:t>
            </a:r>
            <a:r>
              <a:rPr lang="en-US" sz="2000" dirty="0" err="1">
                <a:latin typeface="Courier New" panose="02070309020205020404" pitchFamily="49" charset="0"/>
                <a:cs typeface="Courier New" panose="02070309020205020404" pitchFamily="49" charset="0"/>
              </a:rPr>
              <a:t>StringBuilder</a:t>
            </a:r>
            <a:r>
              <a:rPr lang="en-US" sz="2000" dirty="0"/>
              <a:t> class provides some methods related to length and capacity which are not available </a:t>
            </a:r>
            <a:r>
              <a:rPr lang="en-US" sz="2000" dirty="0" smtClean="0"/>
              <a:t>with </a:t>
            </a:r>
            <a:r>
              <a:rPr lang="en-US" sz="2000" dirty="0"/>
              <a:t>the </a:t>
            </a:r>
            <a:r>
              <a:rPr lang="en-US" sz="2000" dirty="0">
                <a:latin typeface="Courier New" panose="02070309020205020404" pitchFamily="49" charset="0"/>
                <a:cs typeface="Courier New" panose="02070309020205020404" pitchFamily="49" charset="0"/>
              </a:rPr>
              <a:t>String</a:t>
            </a:r>
            <a:r>
              <a:rPr lang="en-US" sz="2000" dirty="0"/>
              <a:t> </a:t>
            </a:r>
            <a:r>
              <a:rPr lang="en-US" sz="2000" dirty="0" smtClean="0"/>
              <a:t>class. They are:</a:t>
            </a:r>
          </a:p>
          <a:p>
            <a:pPr lvl="1" algn="just"/>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setLength</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newLength</a:t>
            </a:r>
            <a:r>
              <a:rPr lang="en-US" sz="1600" dirty="0" smtClean="0">
                <a:latin typeface="Courier New" panose="02070309020205020404" pitchFamily="49" charset="0"/>
                <a:cs typeface="Courier New" panose="02070309020205020404" pitchFamily="49" charset="0"/>
              </a:rPr>
              <a:t>)</a:t>
            </a:r>
          </a:p>
          <a:p>
            <a:pPr lvl="1" algn="just"/>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ensureCapacity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minCapacity</a:t>
            </a:r>
            <a:r>
              <a:rPr lang="en-US" sz="1600" dirty="0">
                <a:latin typeface="Courier New" panose="02070309020205020404" pitchFamily="49" charset="0"/>
                <a:cs typeface="Courier New" panose="02070309020205020404" pitchFamily="49" charset="0"/>
              </a:rPr>
              <a:t>)</a:t>
            </a:r>
            <a:endParaRPr lang="en-US" sz="1600" dirty="0" smtClean="0">
              <a:latin typeface="Courier New" panose="02070309020205020404" pitchFamily="49" charset="0"/>
              <a:cs typeface="Courier New" panose="02070309020205020404" pitchFamily="49" charset="0"/>
            </a:endParaRPr>
          </a:p>
          <a:p>
            <a:pPr algn="just"/>
            <a:r>
              <a:rPr lang="en-US" sz="2000" dirty="0"/>
              <a:t>The  main  operations  on  a </a:t>
            </a:r>
            <a:r>
              <a:rPr lang="en-US" sz="2000" dirty="0" err="1">
                <a:latin typeface="Courier New" panose="02070309020205020404" pitchFamily="49" charset="0"/>
                <a:cs typeface="Courier New" panose="02070309020205020404" pitchFamily="49" charset="0"/>
              </a:rPr>
              <a:t>StringBuilder</a:t>
            </a:r>
            <a:r>
              <a:rPr lang="en-US" sz="2000" dirty="0"/>
              <a:t> class  that  the </a:t>
            </a:r>
            <a:r>
              <a:rPr lang="en-US" sz="2000" dirty="0">
                <a:latin typeface="Courier New" panose="02070309020205020404" pitchFamily="49" charset="0"/>
                <a:cs typeface="Courier New" panose="02070309020205020404" pitchFamily="49" charset="0"/>
              </a:rPr>
              <a:t>String</a:t>
            </a:r>
            <a:r>
              <a:rPr lang="en-US" sz="2000" dirty="0"/>
              <a:t> class  does  not  possess,  are  the </a:t>
            </a:r>
            <a:r>
              <a:rPr lang="en-US" sz="2000" dirty="0">
                <a:latin typeface="Courier New" panose="02070309020205020404" pitchFamily="49" charset="0"/>
                <a:cs typeface="Courier New" panose="02070309020205020404" pitchFamily="49" charset="0"/>
              </a:rPr>
              <a:t>append() </a:t>
            </a:r>
            <a:r>
              <a:rPr lang="en-US" sz="2000" dirty="0" smtClean="0"/>
              <a:t>and </a:t>
            </a:r>
            <a:r>
              <a:rPr lang="en-US" sz="2000" dirty="0">
                <a:latin typeface="Courier New" panose="02070309020205020404" pitchFamily="49" charset="0"/>
                <a:cs typeface="Courier New" panose="02070309020205020404" pitchFamily="49" charset="0"/>
              </a:rPr>
              <a:t>insert() </a:t>
            </a:r>
            <a:r>
              <a:rPr lang="en-US" sz="2000" dirty="0" smtClean="0"/>
              <a:t>methods</a:t>
            </a:r>
            <a:r>
              <a:rPr lang="en-US" sz="2000" dirty="0"/>
              <a:t>.</a:t>
            </a:r>
          </a:p>
        </p:txBody>
      </p:sp>
      <p:sp>
        <p:nvSpPr>
          <p:cNvPr id="3" name="Title 2"/>
          <p:cNvSpPr>
            <a:spLocks noGrp="1"/>
          </p:cNvSpPr>
          <p:nvPr>
            <p:ph type="title"/>
          </p:nvPr>
        </p:nvSpPr>
        <p:spPr>
          <a:xfrm>
            <a:off x="467544" y="152400"/>
            <a:ext cx="7381056" cy="411163"/>
          </a:xfrm>
        </p:spPr>
        <p:txBody>
          <a:bodyPr/>
          <a:lstStyle/>
          <a:p>
            <a:r>
              <a:rPr lang="en-GB" sz="2400" dirty="0" err="1" smtClean="0">
                <a:latin typeface="Courier New" panose="02070309020205020404" pitchFamily="49" charset="0"/>
                <a:cs typeface="Courier New" panose="02070309020205020404" pitchFamily="49" charset="0"/>
              </a:rPr>
              <a:t>StringBuilder</a:t>
            </a:r>
            <a:r>
              <a:rPr lang="en-GB" sz="2400" dirty="0" smtClean="0"/>
              <a:t> </a:t>
            </a:r>
            <a:r>
              <a:rPr lang="en-GB" sz="2400" dirty="0"/>
              <a:t>and </a:t>
            </a:r>
            <a:r>
              <a:rPr lang="en-GB" sz="2400" dirty="0" err="1">
                <a:latin typeface="Courier New" panose="02070309020205020404" pitchFamily="49" charset="0"/>
                <a:cs typeface="Courier New" panose="02070309020205020404" pitchFamily="49" charset="0"/>
              </a:rPr>
              <a:t>StringBuffer</a:t>
            </a:r>
            <a:r>
              <a:rPr lang="en-GB" sz="2400" dirty="0"/>
              <a:t> Classes </a:t>
            </a:r>
            <a:r>
              <a:rPr lang="en-GB" sz="2400" dirty="0" smtClean="0"/>
              <a:t>[3-4]</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28</a:t>
            </a:fld>
            <a:endParaRPr lang="en-US" dirty="0"/>
          </a:p>
        </p:txBody>
      </p:sp>
      <p:sp>
        <p:nvSpPr>
          <p:cNvPr id="6" name="Rectangle 5"/>
          <p:cNvSpPr/>
          <p:nvPr/>
        </p:nvSpPr>
        <p:spPr>
          <a:xfrm>
            <a:off x="467544" y="908720"/>
            <a:ext cx="8208912" cy="261302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eaLnBrk="1" hangingPunct="1">
              <a:buNone/>
            </a:pPr>
            <a:r>
              <a:rPr lang="en-IN" sz="1800" dirty="0" smtClean="0">
                <a:latin typeface="Courier New" pitchFamily="49" charset="0"/>
                <a:cs typeface="Courier New" pitchFamily="49" charset="0"/>
              </a:rPr>
              <a:t>public </a:t>
            </a:r>
            <a:r>
              <a:rPr lang="en-IN" sz="1800" dirty="0">
                <a:latin typeface="Courier New" pitchFamily="49" charset="0"/>
                <a:cs typeface="Courier New" pitchFamily="49" charset="0"/>
              </a:rPr>
              <a:t>static void main(String[] </a:t>
            </a:r>
            <a:r>
              <a:rPr lang="en-IN" sz="1800" dirty="0" err="1">
                <a:latin typeface="Courier New" pitchFamily="49" charset="0"/>
                <a:cs typeface="Courier New" pitchFamily="49" charset="0"/>
              </a:rPr>
              <a:t>args</a:t>
            </a:r>
            <a:r>
              <a:rPr lang="en-IN" sz="1800" dirty="0">
                <a:latin typeface="Courier New" pitchFamily="49" charset="0"/>
                <a:cs typeface="Courier New" pitchFamily="49" charset="0"/>
              </a:rPr>
              <a:t>) {</a:t>
            </a:r>
          </a:p>
          <a:p>
            <a:pPr marL="457200" indent="-22860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StringBuild</a:t>
            </a: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t>
            </a:r>
            <a:r>
              <a:rPr lang="en-IN" sz="1800" dirty="0">
                <a:latin typeface="Courier New" pitchFamily="49" charset="0"/>
                <a:cs typeface="Courier New" pitchFamily="49" charset="0"/>
              </a:rPr>
              <a:t> = new </a:t>
            </a:r>
            <a:r>
              <a:rPr lang="en-IN" sz="1800" dirty="0" err="1">
                <a:latin typeface="Courier New" pitchFamily="49" charset="0"/>
                <a:cs typeface="Courier New" pitchFamily="49" charset="0"/>
              </a:rPr>
              <a:t>StringBuild</a:t>
            </a:r>
            <a:r>
              <a:rPr lang="en-IN" sz="1800" dirty="0">
                <a:latin typeface="Courier New" pitchFamily="49" charset="0"/>
                <a:cs typeface="Courier New" pitchFamily="49" charset="0"/>
              </a:rPr>
              <a:t>();</a:t>
            </a:r>
          </a:p>
          <a:p>
            <a:pPr marL="457200" indent="-22860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sb.addString</a:t>
            </a:r>
            <a:r>
              <a:rPr lang="en-IN" sz="1800" dirty="0">
                <a:latin typeface="Courier New" pitchFamily="49" charset="0"/>
                <a:cs typeface="Courier New" pitchFamily="49" charset="0"/>
              </a:rPr>
              <a:t>(“Java is an “);</a:t>
            </a:r>
          </a:p>
          <a:p>
            <a:pPr marL="457200" indent="-22860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sb.addString</a:t>
            </a:r>
            <a:r>
              <a:rPr lang="en-IN" sz="1800" dirty="0">
                <a:latin typeface="Courier New" pitchFamily="49" charset="0"/>
                <a:cs typeface="Courier New" pitchFamily="49" charset="0"/>
              </a:rPr>
              <a:t>(“object-oriented “);</a:t>
            </a:r>
          </a:p>
          <a:p>
            <a:pPr marL="457200" indent="-22860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sb.addString</a:t>
            </a:r>
            <a:r>
              <a:rPr lang="en-IN" sz="1800" dirty="0">
                <a:latin typeface="Courier New" pitchFamily="49" charset="0"/>
                <a:cs typeface="Courier New" pitchFamily="49" charset="0"/>
              </a:rPr>
              <a:t>(“programming “);</a:t>
            </a:r>
          </a:p>
          <a:p>
            <a:pPr marL="457200" indent="-228600" eaLnBrk="1" hangingPunct="1">
              <a:buNone/>
            </a:pPr>
            <a:r>
              <a:rPr lang="en-IN" sz="1800" dirty="0">
                <a:latin typeface="Courier New" pitchFamily="49" charset="0"/>
                <a:cs typeface="Courier New" pitchFamily="49" charset="0"/>
              </a:rPr>
              <a:t> </a:t>
            </a:r>
            <a:r>
              <a:rPr lang="en-IN" sz="1800" dirty="0" err="1">
                <a:latin typeface="Courier New" pitchFamily="49" charset="0"/>
                <a:cs typeface="Courier New" pitchFamily="49" charset="0"/>
              </a:rPr>
              <a:t>sb.addString</a:t>
            </a:r>
            <a:r>
              <a:rPr lang="en-IN" sz="1800" dirty="0">
                <a:latin typeface="Courier New" pitchFamily="49" charset="0"/>
                <a:cs typeface="Courier New" pitchFamily="49" charset="0"/>
              </a:rPr>
              <a:t>(“language.”);</a:t>
            </a:r>
          </a:p>
          <a:p>
            <a:pPr marL="457200" indent="-457200" eaLnBrk="1" hangingPunct="1">
              <a:buNone/>
            </a:pPr>
            <a:r>
              <a:rPr lang="en-IN" sz="1800" dirty="0">
                <a:latin typeface="Courier New" pitchFamily="49" charset="0"/>
                <a:cs typeface="Courier New" pitchFamily="49" charset="0"/>
              </a:rPr>
              <a:t> }</a:t>
            </a:r>
          </a:p>
          <a:p>
            <a:pPr marL="457200" indent="-457200" eaLnBrk="1" hangingPunct="1">
              <a:buNone/>
            </a:pPr>
            <a:r>
              <a:rPr lang="en-IN" sz="1800" dirty="0">
                <a:latin typeface="Courier New" pitchFamily="49" charset="0"/>
                <a:cs typeface="Courier New" pitchFamily="49" charset="0"/>
              </a:rPr>
              <a:t>}</a:t>
            </a:r>
            <a:endParaRPr lang="en-IN" sz="1800" dirty="0" smtClean="0">
              <a:latin typeface="Courier New" pitchFamily="49" charset="0"/>
              <a:cs typeface="Courier New" pitchFamily="49" charset="0"/>
            </a:endParaRPr>
          </a:p>
        </p:txBody>
      </p:sp>
    </p:spTree>
    <p:extLst>
      <p:ext uri="{BB962C8B-B14F-4D97-AF65-F5344CB8AC3E}">
        <p14:creationId xmlns:p14="http://schemas.microsoft.com/office/powerpoint/2010/main" xmlns="" val="2990896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lgn="just">
              <a:buNone/>
            </a:pPr>
            <a:r>
              <a:rPr lang="en-US" sz="2000" b="1" u="sng" dirty="0" err="1" smtClean="0">
                <a:latin typeface="Courier New" panose="02070309020205020404" pitchFamily="49" charset="0"/>
                <a:cs typeface="Courier New" panose="02070309020205020404" pitchFamily="49" charset="0"/>
              </a:rPr>
              <a:t>StringBuffer</a:t>
            </a:r>
            <a:r>
              <a:rPr lang="en-US" sz="2000" b="1" u="sng" dirty="0" smtClean="0">
                <a:latin typeface="Courier New" panose="02070309020205020404" pitchFamily="49" charset="0"/>
                <a:cs typeface="Courier New" panose="02070309020205020404" pitchFamily="49" charset="0"/>
              </a:rPr>
              <a:t>:</a:t>
            </a:r>
          </a:p>
          <a:p>
            <a:pPr algn="just"/>
            <a:r>
              <a:rPr lang="en-US" sz="2000" dirty="0"/>
              <a:t>The </a:t>
            </a:r>
            <a:r>
              <a:rPr lang="en-US" sz="2000" dirty="0" err="1" smtClean="0">
                <a:latin typeface="Courier New" panose="02070309020205020404" pitchFamily="49" charset="0"/>
                <a:cs typeface="Courier New" panose="02070309020205020404" pitchFamily="49" charset="0"/>
              </a:rPr>
              <a:t>StringBuffer</a:t>
            </a:r>
            <a:r>
              <a:rPr lang="en-US" sz="2000" dirty="0" smtClean="0">
                <a:cs typeface="Courier New" panose="02070309020205020404" pitchFamily="49" charset="0"/>
              </a:rPr>
              <a:t> creates </a:t>
            </a:r>
            <a:r>
              <a:rPr lang="en-US" sz="2000" dirty="0" smtClean="0"/>
              <a:t>a thread-safe</a:t>
            </a:r>
            <a:r>
              <a:rPr lang="en-US" sz="2000" dirty="0"/>
              <a:t>, mutable sequence </a:t>
            </a:r>
            <a:r>
              <a:rPr lang="en-US" sz="2000" dirty="0" smtClean="0"/>
              <a:t>of characters</a:t>
            </a:r>
            <a:r>
              <a:rPr lang="en-US" sz="2000" dirty="0"/>
              <a:t>. </a:t>
            </a:r>
            <a:endParaRPr lang="en-US" sz="2000" dirty="0" smtClean="0"/>
          </a:p>
          <a:p>
            <a:pPr algn="just"/>
            <a:r>
              <a:rPr lang="en-US" sz="2000" dirty="0" smtClean="0"/>
              <a:t>Since </a:t>
            </a:r>
            <a:r>
              <a:rPr lang="en-US" sz="2000" dirty="0"/>
              <a:t>JDK 5, this class </a:t>
            </a:r>
            <a:r>
              <a:rPr lang="en-US" sz="2000" dirty="0" smtClean="0"/>
              <a:t>has </a:t>
            </a:r>
            <a:r>
              <a:rPr lang="en-US" sz="2000" dirty="0"/>
              <a:t>been supplemented with an equivalent class designed for use by a single thread, </a:t>
            </a:r>
            <a:r>
              <a:rPr lang="en-US" sz="2000" dirty="0" err="1">
                <a:latin typeface="Courier New" panose="02070309020205020404" pitchFamily="49" charset="0"/>
                <a:cs typeface="Courier New" panose="02070309020205020404" pitchFamily="49" charset="0"/>
              </a:rPr>
              <a:t>StringBuilder</a:t>
            </a:r>
            <a:r>
              <a:rPr lang="en-US" sz="2000" dirty="0"/>
              <a:t>. </a:t>
            </a:r>
            <a:endParaRPr lang="en-US" sz="2000" dirty="0" smtClean="0"/>
          </a:p>
          <a:p>
            <a:pPr algn="just"/>
            <a:r>
              <a:rPr lang="en-US" sz="2000" dirty="0" smtClean="0"/>
              <a:t>The </a:t>
            </a:r>
            <a:r>
              <a:rPr lang="en-US" sz="2000" dirty="0" err="1" smtClean="0">
                <a:latin typeface="Courier New" panose="02070309020205020404" pitchFamily="49" charset="0"/>
                <a:cs typeface="Courier New" panose="02070309020205020404" pitchFamily="49" charset="0"/>
              </a:rPr>
              <a:t>StringBuilder</a:t>
            </a:r>
            <a:r>
              <a:rPr lang="en-US" sz="2000" dirty="0" smtClean="0">
                <a:cs typeface="Courier New" panose="02070309020205020404" pitchFamily="49" charset="0"/>
              </a:rPr>
              <a:t> class</a:t>
            </a:r>
            <a:r>
              <a:rPr lang="en-US" sz="2000" dirty="0" smtClean="0"/>
              <a:t> should </a:t>
            </a:r>
            <a:r>
              <a:rPr lang="en-US" sz="2000" dirty="0"/>
              <a:t>be preferred over </a:t>
            </a:r>
            <a:r>
              <a:rPr lang="en-US" sz="2000" dirty="0" err="1">
                <a:latin typeface="Courier New" panose="02070309020205020404" pitchFamily="49" charset="0"/>
                <a:cs typeface="Courier New" panose="02070309020205020404" pitchFamily="49" charset="0"/>
              </a:rPr>
              <a:t>StringBuffer</a:t>
            </a:r>
            <a:r>
              <a:rPr lang="en-US" sz="2000" dirty="0"/>
              <a:t>, as it supports all </a:t>
            </a:r>
            <a:r>
              <a:rPr lang="en-US" sz="2000" dirty="0" smtClean="0"/>
              <a:t>of </a:t>
            </a:r>
            <a:r>
              <a:rPr lang="en-US" sz="2000" dirty="0"/>
              <a:t>the same operations but it is faster since it performs no synchronization.</a:t>
            </a:r>
          </a:p>
          <a:p>
            <a:pPr algn="just"/>
            <a:r>
              <a:rPr lang="en-US" sz="2000" dirty="0"/>
              <a:t>The </a:t>
            </a:r>
            <a:r>
              <a:rPr lang="en-US" sz="2000" dirty="0" err="1" smtClean="0">
                <a:latin typeface="Courier New" panose="02070309020205020404" pitchFamily="49" charset="0"/>
                <a:cs typeface="Courier New" panose="02070309020205020404" pitchFamily="49" charset="0"/>
              </a:rPr>
              <a:t>StringBuffer</a:t>
            </a:r>
            <a:r>
              <a:rPr lang="en-US" sz="2000" dirty="0" smtClean="0">
                <a:cs typeface="Courier New" panose="02070309020205020404" pitchFamily="49" charset="0"/>
              </a:rPr>
              <a:t> class</a:t>
            </a:r>
            <a:r>
              <a:rPr lang="en-US" sz="2000" dirty="0" smtClean="0"/>
              <a:t> </a:t>
            </a:r>
            <a:r>
              <a:rPr lang="en-US" sz="2000" dirty="0"/>
              <a:t>declaration is as </a:t>
            </a:r>
            <a:r>
              <a:rPr lang="en-US" sz="2000" dirty="0" smtClean="0"/>
              <a:t>follows:</a:t>
            </a:r>
          </a:p>
          <a:p>
            <a:pPr marL="0" indent="0" algn="just">
              <a:buNone/>
            </a:pPr>
            <a:r>
              <a:rPr lang="en-US" sz="2000" dirty="0" smtClean="0"/>
              <a:t>      </a:t>
            </a:r>
            <a:r>
              <a:rPr lang="en-US" sz="2000" dirty="0" smtClean="0">
                <a:latin typeface="Courier New" panose="02070309020205020404" pitchFamily="49" charset="0"/>
                <a:cs typeface="Courier New" panose="02070309020205020404" pitchFamily="49" charset="0"/>
              </a:rPr>
              <a:t>public </a:t>
            </a:r>
            <a:r>
              <a:rPr lang="en-US" sz="2000" dirty="0">
                <a:latin typeface="Courier New" panose="02070309020205020404" pitchFamily="49" charset="0"/>
                <a:cs typeface="Courier New" panose="02070309020205020404" pitchFamily="49" charset="0"/>
              </a:rPr>
              <a:t>final class </a:t>
            </a:r>
            <a:r>
              <a:rPr lang="en-US" sz="2000" dirty="0" err="1" smtClean="0">
                <a:latin typeface="Courier New" panose="02070309020205020404" pitchFamily="49" charset="0"/>
                <a:cs typeface="Courier New" panose="02070309020205020404" pitchFamily="49" charset="0"/>
              </a:rPr>
              <a:t>StringBuffer</a:t>
            </a:r>
            <a:r>
              <a:rPr lang="en-US" sz="2000" dirty="0" smtClean="0">
                <a:latin typeface="Courier New" panose="02070309020205020404" pitchFamily="49" charset="0"/>
                <a:cs typeface="Courier New" panose="02070309020205020404" pitchFamily="49" charset="0"/>
              </a:rPr>
              <a:t> </a:t>
            </a:r>
            <a:r>
              <a:rPr lang="fr-FR" sz="2000" dirty="0" err="1" smtClean="0">
                <a:latin typeface="Courier New" panose="02070309020205020404" pitchFamily="49" charset="0"/>
                <a:cs typeface="Courier New" panose="02070309020205020404" pitchFamily="49" charset="0"/>
              </a:rPr>
              <a:t>extends</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Object</a:t>
            </a:r>
          </a:p>
          <a:p>
            <a:pPr marL="0" indent="342900" algn="just">
              <a:buNone/>
            </a:pPr>
            <a:r>
              <a:rPr lang="fr-FR" sz="2000" dirty="0" err="1" smtClean="0">
                <a:latin typeface="Courier New" panose="02070309020205020404" pitchFamily="49" charset="0"/>
                <a:cs typeface="Courier New" panose="02070309020205020404" pitchFamily="49" charset="0"/>
              </a:rPr>
              <a:t>implements</a:t>
            </a:r>
            <a:r>
              <a:rPr lang="fr-FR" sz="2000" dirty="0" smtClean="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Serializable</a:t>
            </a:r>
            <a:r>
              <a:rPr lang="fr-FR" sz="2000" dirty="0">
                <a:latin typeface="Courier New" panose="02070309020205020404" pitchFamily="49" charset="0"/>
                <a:cs typeface="Courier New" panose="02070309020205020404" pitchFamily="49" charset="0"/>
              </a:rPr>
              <a:t>, </a:t>
            </a:r>
            <a:r>
              <a:rPr lang="fr-FR" sz="2000" dirty="0" err="1" smtClean="0">
                <a:latin typeface="Courier New" panose="02070309020205020404" pitchFamily="49" charset="0"/>
                <a:cs typeface="Courier New" panose="02070309020205020404" pitchFamily="49" charset="0"/>
              </a:rPr>
              <a:t>CharSequence</a:t>
            </a:r>
            <a:endParaRPr lang="fr-FR" sz="2000" dirty="0" smtClean="0">
              <a:latin typeface="Courier New" panose="02070309020205020404" pitchFamily="49" charset="0"/>
              <a:cs typeface="Courier New" panose="02070309020205020404" pitchFamily="49" charset="0"/>
            </a:endParaRPr>
          </a:p>
          <a:p>
            <a:pPr algn="just"/>
            <a:r>
              <a:rPr lang="en-US" sz="2000" dirty="0"/>
              <a:t>All operations that can be performed on </a:t>
            </a:r>
            <a:r>
              <a:rPr lang="en-US" sz="2000" dirty="0" err="1" smtClean="0">
                <a:latin typeface="Courier New" panose="02070309020205020404" pitchFamily="49" charset="0"/>
                <a:cs typeface="Courier New" panose="02070309020205020404" pitchFamily="49" charset="0"/>
              </a:rPr>
              <a:t>StringBuilder</a:t>
            </a:r>
            <a:r>
              <a:rPr lang="en-US" sz="2000" dirty="0" smtClean="0">
                <a:cs typeface="Courier New" panose="02070309020205020404" pitchFamily="49" charset="0"/>
              </a:rPr>
              <a:t> class</a:t>
            </a:r>
            <a:r>
              <a:rPr lang="en-US" sz="2000" dirty="0" smtClean="0"/>
              <a:t> </a:t>
            </a:r>
            <a:r>
              <a:rPr lang="en-US" sz="2000" dirty="0"/>
              <a:t>are also applicable to </a:t>
            </a:r>
            <a:r>
              <a:rPr lang="en-US" sz="2000" dirty="0" err="1">
                <a:latin typeface="Courier New" panose="02070309020205020404" pitchFamily="49" charset="0"/>
                <a:cs typeface="Courier New" panose="02070309020205020404" pitchFamily="49" charset="0"/>
              </a:rPr>
              <a:t>StringBuffer</a:t>
            </a:r>
            <a:r>
              <a:rPr lang="en-US" sz="2000" dirty="0"/>
              <a:t> class.</a:t>
            </a:r>
          </a:p>
        </p:txBody>
      </p:sp>
      <p:sp>
        <p:nvSpPr>
          <p:cNvPr id="3" name="Title 2"/>
          <p:cNvSpPr>
            <a:spLocks noGrp="1"/>
          </p:cNvSpPr>
          <p:nvPr>
            <p:ph type="title"/>
          </p:nvPr>
        </p:nvSpPr>
        <p:spPr>
          <a:xfrm>
            <a:off x="467544" y="152400"/>
            <a:ext cx="7381056" cy="411163"/>
          </a:xfrm>
        </p:spPr>
        <p:txBody>
          <a:bodyPr/>
          <a:lstStyle/>
          <a:p>
            <a:r>
              <a:rPr lang="en-GB" sz="2400" dirty="0" err="1" smtClean="0">
                <a:latin typeface="Courier New" panose="02070309020205020404" pitchFamily="49" charset="0"/>
                <a:cs typeface="Courier New" panose="02070309020205020404" pitchFamily="49" charset="0"/>
              </a:rPr>
              <a:t>StringBuilder</a:t>
            </a:r>
            <a:r>
              <a:rPr lang="en-GB" sz="2400" dirty="0" smtClean="0"/>
              <a:t> </a:t>
            </a:r>
            <a:r>
              <a:rPr lang="en-GB" sz="2400" dirty="0"/>
              <a:t>and </a:t>
            </a:r>
            <a:r>
              <a:rPr lang="en-GB" sz="2400" dirty="0" err="1">
                <a:latin typeface="Courier New" panose="02070309020205020404" pitchFamily="49" charset="0"/>
                <a:cs typeface="Courier New" panose="02070309020205020404" pitchFamily="49" charset="0"/>
              </a:rPr>
              <a:t>StringBuffer</a:t>
            </a:r>
            <a:r>
              <a:rPr lang="en-GB" sz="2400" dirty="0"/>
              <a:t> </a:t>
            </a:r>
            <a:r>
              <a:rPr lang="en-GB" sz="2400" dirty="0" smtClean="0"/>
              <a:t>Classes [4-4]</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29</a:t>
            </a:fld>
            <a:endParaRPr lang="en-US" dirty="0"/>
          </a:p>
        </p:txBody>
      </p:sp>
    </p:spTree>
    <p:extLst>
      <p:ext uri="{BB962C8B-B14F-4D97-AF65-F5344CB8AC3E}">
        <p14:creationId xmlns:p14="http://schemas.microsoft.com/office/powerpoint/2010/main" xmlns="" val="1157476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t>Introduction</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a:t>
            </a:fld>
            <a:endParaRPr lang="en-US" dirty="0"/>
          </a:p>
        </p:txBody>
      </p:sp>
      <p:sp>
        <p:nvSpPr>
          <p:cNvPr id="7" name="Content Placeholder 1"/>
          <p:cNvSpPr>
            <a:spLocks noGrp="1"/>
          </p:cNvSpPr>
          <p:nvPr>
            <p:ph idx="1"/>
          </p:nvPr>
        </p:nvSpPr>
        <p:spPr>
          <a:xfrm>
            <a:off x="323528" y="914400"/>
            <a:ext cx="8371656" cy="5257800"/>
          </a:xfrm>
        </p:spPr>
        <p:txBody>
          <a:bodyPr/>
          <a:lstStyle/>
          <a:p>
            <a:pPr algn="just" eaLnBrk="1" hangingPunct="1"/>
            <a:r>
              <a:rPr lang="en-US" sz="2000" dirty="0"/>
              <a:t>While writing programs in Java, it is often required to perform certain tasks on the data specified by the </a:t>
            </a:r>
            <a:r>
              <a:rPr lang="en-US" sz="2000" dirty="0" smtClean="0"/>
              <a:t>user</a:t>
            </a:r>
            <a:r>
              <a:rPr lang="en-US" sz="2000" dirty="0"/>
              <a:t>. </a:t>
            </a:r>
            <a:endParaRPr lang="en-US" sz="2000" dirty="0" smtClean="0"/>
          </a:p>
          <a:p>
            <a:pPr algn="just" eaLnBrk="1" hangingPunct="1"/>
            <a:r>
              <a:rPr lang="en-US" sz="2000" dirty="0" smtClean="0"/>
              <a:t>The </a:t>
            </a:r>
            <a:r>
              <a:rPr lang="en-US" sz="2000" dirty="0"/>
              <a:t>data could be in any format such as strings, numbers, characters, and so on. </a:t>
            </a:r>
            <a:endParaRPr lang="en-US" sz="2000" dirty="0" smtClean="0"/>
          </a:p>
          <a:p>
            <a:pPr algn="just" eaLnBrk="1" hangingPunct="1"/>
            <a:r>
              <a:rPr lang="en-US" sz="2000" dirty="0" smtClean="0"/>
              <a:t>To </a:t>
            </a:r>
            <a:r>
              <a:rPr lang="en-US" sz="2000" dirty="0"/>
              <a:t>manipulate such </a:t>
            </a:r>
            <a:r>
              <a:rPr lang="en-US" sz="2000" dirty="0" smtClean="0"/>
              <a:t>data</a:t>
            </a:r>
            <a:r>
              <a:rPr lang="en-US" sz="2000" dirty="0"/>
              <a:t>, special classes and methods are required. </a:t>
            </a:r>
            <a:endParaRPr lang="en-US" sz="2000" dirty="0" smtClean="0"/>
          </a:p>
          <a:p>
            <a:pPr algn="just" eaLnBrk="1" hangingPunct="1"/>
            <a:r>
              <a:rPr lang="en-US" sz="2000" dirty="0" smtClean="0"/>
              <a:t>They </a:t>
            </a:r>
            <a:r>
              <a:rPr lang="en-US" sz="2000" dirty="0"/>
              <a:t>are provided by a special package in Java called the </a:t>
            </a:r>
            <a:r>
              <a:rPr lang="en-US" sz="2000" dirty="0" err="1" smtClean="0">
                <a:latin typeface="Courier New" panose="02070309020205020404" pitchFamily="49" charset="0"/>
                <a:cs typeface="Courier New" panose="02070309020205020404" pitchFamily="49" charset="0"/>
              </a:rPr>
              <a:t>java.lang</a:t>
            </a:r>
            <a:r>
              <a:rPr lang="en-US" sz="2000" dirty="0" smtClean="0"/>
              <a:t> package.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There are different ways of parsing text. The usual tools are as follows: </a:t>
            </a:r>
          </a:p>
          <a:p>
            <a:pPr lvl="1"/>
            <a:r>
              <a:rPr lang="en-US" sz="1600" dirty="0" err="1">
                <a:latin typeface="Courier New" panose="02070309020205020404" pitchFamily="49" charset="0"/>
                <a:cs typeface="Courier New" panose="02070309020205020404" pitchFamily="49" charset="0"/>
              </a:rPr>
              <a:t>String.split</a:t>
            </a:r>
            <a:r>
              <a:rPr lang="en-US" sz="1600" dirty="0">
                <a:latin typeface="Courier New" panose="02070309020205020404" pitchFamily="49" charset="0"/>
                <a:cs typeface="Courier New" panose="02070309020205020404" pitchFamily="49" charset="0"/>
              </a:rPr>
              <a:t>() </a:t>
            </a:r>
            <a:r>
              <a:rPr lang="en-US" sz="1600" dirty="0"/>
              <a:t>method </a:t>
            </a:r>
          </a:p>
          <a:p>
            <a:pPr lvl="1"/>
            <a:r>
              <a:rPr lang="en-US" sz="1600" dirty="0" err="1">
                <a:latin typeface="Courier New" panose="02070309020205020404" pitchFamily="49" charset="0"/>
                <a:cs typeface="Courier New" panose="02070309020205020404" pitchFamily="49" charset="0"/>
              </a:rPr>
              <a:t>StringTokenizer</a:t>
            </a:r>
            <a:r>
              <a:rPr lang="en-US" sz="1600" dirty="0"/>
              <a:t> and </a:t>
            </a:r>
            <a:r>
              <a:rPr lang="en-US" sz="1600" dirty="0" err="1">
                <a:latin typeface="Courier New" panose="02070309020205020404" pitchFamily="49" charset="0"/>
                <a:cs typeface="Courier New" panose="02070309020205020404" pitchFamily="49" charset="0"/>
              </a:rPr>
              <a:t>StreamTokenizer</a:t>
            </a:r>
            <a:r>
              <a:rPr lang="en-US" sz="1600" dirty="0"/>
              <a:t> classes </a:t>
            </a:r>
          </a:p>
          <a:p>
            <a:pPr lvl="1"/>
            <a:r>
              <a:rPr lang="en-US" sz="1600" dirty="0">
                <a:latin typeface="Courier New" panose="02070309020205020404" pitchFamily="49" charset="0"/>
                <a:cs typeface="Courier New" panose="02070309020205020404" pitchFamily="49" charset="0"/>
              </a:rPr>
              <a:t>Scanner</a:t>
            </a:r>
            <a:r>
              <a:rPr lang="en-US" sz="1600" dirty="0"/>
              <a:t> class </a:t>
            </a:r>
          </a:p>
          <a:p>
            <a:pPr lvl="1"/>
            <a:r>
              <a:rPr lang="en-US" sz="1600" dirty="0">
                <a:latin typeface="Courier New" panose="02070309020205020404" pitchFamily="49" charset="0"/>
                <a:cs typeface="Courier New" panose="02070309020205020404" pitchFamily="49" charset="0"/>
              </a:rPr>
              <a:t>Pattern</a:t>
            </a:r>
            <a:r>
              <a:rPr lang="en-US" sz="1600" dirty="0"/>
              <a:t> and </a:t>
            </a:r>
            <a:r>
              <a:rPr lang="en-US" sz="1600" dirty="0">
                <a:latin typeface="Courier New" panose="02070309020205020404" pitchFamily="49" charset="0"/>
                <a:cs typeface="Courier New" panose="02070309020205020404" pitchFamily="49" charset="0"/>
              </a:rPr>
              <a:t>Matcher</a:t>
            </a:r>
            <a:r>
              <a:rPr lang="en-US" sz="1600" dirty="0"/>
              <a:t> classes, which implement regular expressions </a:t>
            </a:r>
          </a:p>
          <a:p>
            <a:pPr lvl="1"/>
            <a:r>
              <a:rPr lang="en-US" sz="1600" dirty="0"/>
              <a:t>For the most complex parsing tasks, tools such as </a:t>
            </a:r>
            <a:r>
              <a:rPr lang="en-US" sz="1600" b="1" dirty="0" err="1"/>
              <a:t>JavaCC</a:t>
            </a:r>
            <a:r>
              <a:rPr lang="en-US" sz="1600" b="1" dirty="0"/>
              <a:t> </a:t>
            </a:r>
            <a:r>
              <a:rPr lang="en-US" sz="1600" dirty="0" smtClean="0"/>
              <a:t>can be used</a:t>
            </a:r>
          </a:p>
          <a:p>
            <a:r>
              <a:rPr lang="en-US" sz="2000" dirty="0"/>
              <a:t>The </a:t>
            </a:r>
            <a:r>
              <a:rPr lang="en-US" sz="2000" dirty="0" err="1">
                <a:latin typeface="Courier New" panose="02070309020205020404" pitchFamily="49" charset="0"/>
                <a:cs typeface="Courier New" panose="02070309020205020404" pitchFamily="49" charset="0"/>
              </a:rPr>
              <a:t>StringTokenizer</a:t>
            </a:r>
            <a:r>
              <a:rPr lang="en-US" sz="2000" dirty="0"/>
              <a:t> class belongs to the </a:t>
            </a:r>
            <a:r>
              <a:rPr lang="en-US" sz="2000" dirty="0" err="1">
                <a:latin typeface="Courier New" panose="02070309020205020404" pitchFamily="49" charset="0"/>
                <a:cs typeface="Courier New" panose="02070309020205020404" pitchFamily="49" charset="0"/>
              </a:rPr>
              <a:t>java.util</a:t>
            </a:r>
            <a:r>
              <a:rPr lang="en-US" sz="2000" dirty="0"/>
              <a:t> package and is used to break a string into tokens. The class is declared as follows: </a:t>
            </a:r>
          </a:p>
          <a:p>
            <a:pPr marL="457200" lvl="1" indent="0">
              <a:buNone/>
            </a:pPr>
            <a:r>
              <a:rPr lang="en-US" sz="1600" dirty="0">
                <a:latin typeface="Courier New" panose="02070309020205020404" pitchFamily="49" charset="0"/>
                <a:cs typeface="Courier New" panose="02070309020205020404" pitchFamily="49" charset="0"/>
              </a:rPr>
              <a:t>public class </a:t>
            </a:r>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 </a:t>
            </a:r>
          </a:p>
          <a:p>
            <a:pPr marL="457200" lvl="1" indent="0">
              <a:buNone/>
            </a:pPr>
            <a:r>
              <a:rPr lang="en-US" sz="1600" dirty="0">
                <a:latin typeface="Courier New" panose="02070309020205020404" pitchFamily="49" charset="0"/>
                <a:cs typeface="Courier New" panose="02070309020205020404" pitchFamily="49" charset="0"/>
              </a:rPr>
              <a:t>extends Object </a:t>
            </a:r>
          </a:p>
          <a:p>
            <a:pPr marL="457200" lvl="1" indent="0">
              <a:buNone/>
            </a:pPr>
            <a:r>
              <a:rPr lang="en-US" sz="1600" dirty="0">
                <a:latin typeface="Courier New" panose="02070309020205020404" pitchFamily="49" charset="0"/>
                <a:cs typeface="Courier New" panose="02070309020205020404" pitchFamily="49" charset="0"/>
              </a:rPr>
              <a:t>implements Enumeration </a:t>
            </a:r>
          </a:p>
          <a:p>
            <a:r>
              <a:rPr lang="en-US" sz="2000" dirty="0" smtClean="0"/>
              <a:t>The following </a:t>
            </a:r>
            <a:r>
              <a:rPr lang="en-US" sz="2000" dirty="0"/>
              <a:t>lists the constructors of </a:t>
            </a:r>
            <a:r>
              <a:rPr lang="en-US" sz="2000" dirty="0" err="1">
                <a:latin typeface="Courier New" panose="02070309020205020404" pitchFamily="49" charset="0"/>
                <a:cs typeface="Courier New" panose="02070309020205020404" pitchFamily="49" charset="0"/>
              </a:rPr>
              <a:t>StringTokenizer</a:t>
            </a:r>
            <a:r>
              <a:rPr lang="en-US" sz="2000" dirty="0"/>
              <a:t> </a:t>
            </a:r>
            <a:r>
              <a:rPr lang="en-US" sz="2000" dirty="0" smtClean="0"/>
              <a:t>class:</a:t>
            </a:r>
          </a:p>
          <a:p>
            <a:pPr lvl="1"/>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 	</a:t>
            </a:r>
          </a:p>
          <a:p>
            <a:pPr lvl="1"/>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 String </a:t>
            </a:r>
            <a:r>
              <a:rPr lang="en-US" sz="1600" dirty="0" err="1">
                <a:latin typeface="Courier New" panose="02070309020205020404" pitchFamily="49" charset="0"/>
                <a:cs typeface="Courier New" panose="02070309020205020404" pitchFamily="49" charset="0"/>
              </a:rPr>
              <a:t>delim</a:t>
            </a:r>
            <a:r>
              <a:rPr lang="en-US" sz="1600" dirty="0">
                <a:latin typeface="Courier New" panose="02070309020205020404" pitchFamily="49" charset="0"/>
                <a:cs typeface="Courier New" panose="02070309020205020404" pitchFamily="49" charset="0"/>
              </a:rPr>
              <a:t>) 	</a:t>
            </a:r>
          </a:p>
          <a:p>
            <a:pPr lvl="1"/>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 String </a:t>
            </a:r>
            <a:r>
              <a:rPr lang="en-US" sz="1600" dirty="0" err="1">
                <a:latin typeface="Courier New" panose="02070309020205020404" pitchFamily="49" charset="0"/>
                <a:cs typeface="Courier New" panose="02070309020205020404" pitchFamily="49" charset="0"/>
              </a:rPr>
              <a:t>delim</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returnDelims</a:t>
            </a:r>
            <a:r>
              <a:rPr lang="en-US" sz="1600" dirty="0">
                <a:latin typeface="Courier New" panose="02070309020205020404" pitchFamily="49" charset="0"/>
                <a:cs typeface="Courier New" panose="02070309020205020404" pitchFamily="49" charset="0"/>
              </a:rPr>
              <a:t>) </a:t>
            </a:r>
            <a:r>
              <a:rPr lang="en-US" sz="1600" dirty="0"/>
              <a:t>	</a:t>
            </a:r>
          </a:p>
          <a:p>
            <a:pPr marL="400050"/>
            <a:r>
              <a:rPr lang="en-US" sz="2000" dirty="0"/>
              <a:t>An instance of </a:t>
            </a:r>
            <a:r>
              <a:rPr lang="en-US" sz="2000" dirty="0" err="1">
                <a:latin typeface="Courier New" panose="02070309020205020404" pitchFamily="49" charset="0"/>
                <a:cs typeface="Courier New" panose="02070309020205020404" pitchFamily="49" charset="0"/>
              </a:rPr>
              <a:t>StringTokenizer</a:t>
            </a:r>
            <a:r>
              <a:rPr lang="en-US" sz="2000" dirty="0"/>
              <a:t> class internally maintains a current position within the string to be tokenized.</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Parsing </a:t>
            </a:r>
            <a:r>
              <a:rPr lang="en-US" sz="2400" dirty="0"/>
              <a:t>of Text </a:t>
            </a:r>
            <a:r>
              <a:rPr lang="en-US" sz="2400" dirty="0" smtClean="0"/>
              <a:t>Using </a:t>
            </a:r>
            <a:r>
              <a:rPr lang="en-US" sz="2400" dirty="0" err="1" smtClean="0">
                <a:latin typeface="Courier New" panose="02070309020205020404" pitchFamily="49" charset="0"/>
                <a:cs typeface="Courier New" panose="02070309020205020404" pitchFamily="49" charset="0"/>
              </a:rPr>
              <a:t>StringTokenizer</a:t>
            </a:r>
            <a:r>
              <a:rPr lang="en-US" sz="2400" dirty="0" smtClean="0"/>
              <a:t> Class [1-3]</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30</a:t>
            </a:fld>
            <a:endParaRPr lang="en-US" dirty="0"/>
          </a:p>
        </p:txBody>
      </p:sp>
    </p:spTree>
    <p:extLst>
      <p:ext uri="{BB962C8B-B14F-4D97-AF65-F5344CB8AC3E}">
        <p14:creationId xmlns:p14="http://schemas.microsoft.com/office/powerpoint/2010/main" xmlns="" val="4156006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smtClean="0"/>
              <a:t>The following lists </a:t>
            </a:r>
            <a:r>
              <a:rPr lang="en-US" sz="2000" dirty="0"/>
              <a:t>some of the methods of </a:t>
            </a:r>
            <a:r>
              <a:rPr lang="en-US" sz="2000" dirty="0" err="1">
                <a:latin typeface="Courier New" panose="02070309020205020404" pitchFamily="49" charset="0"/>
                <a:cs typeface="Courier New" panose="02070309020205020404" pitchFamily="49" charset="0"/>
              </a:rPr>
              <a:t>StringTokenizer</a:t>
            </a:r>
            <a:r>
              <a:rPr lang="en-US" sz="2000" dirty="0"/>
              <a:t> </a:t>
            </a:r>
            <a:r>
              <a:rPr lang="en-US" sz="2000" dirty="0" smtClean="0"/>
              <a:t>class: </a:t>
            </a:r>
            <a:endParaRPr lang="en-US" sz="2000" dirty="0"/>
          </a:p>
          <a:p>
            <a:pPr lvl="1"/>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countTokens</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hasMoreElements</a:t>
            </a:r>
            <a:r>
              <a:rPr lang="en-US" sz="1600" dirty="0">
                <a:latin typeface="Courier New" panose="02070309020205020404" pitchFamily="49" charset="0"/>
                <a:cs typeface="Courier New" panose="02070309020205020404" pitchFamily="49" charset="0"/>
              </a:rPr>
              <a:t>() 	</a:t>
            </a:r>
          </a:p>
          <a:p>
            <a:pPr lvl="1"/>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hasMoreTokens</a:t>
            </a:r>
            <a:r>
              <a:rPr lang="en-US" sz="1600" dirty="0">
                <a:latin typeface="Courier New" panose="02070309020205020404" pitchFamily="49" charset="0"/>
                <a:cs typeface="Courier New" panose="02070309020205020404" pitchFamily="49" charset="0"/>
              </a:rPr>
              <a:t>() 	</a:t>
            </a:r>
          </a:p>
          <a:p>
            <a:pPr lvl="1"/>
            <a:r>
              <a:rPr lang="en-US" sz="1600" dirty="0">
                <a:latin typeface="Courier New" panose="02070309020205020404" pitchFamily="49" charset="0"/>
                <a:cs typeface="Courier New" panose="02070309020205020404" pitchFamily="49" charset="0"/>
              </a:rPr>
              <a:t>Object </a:t>
            </a:r>
            <a:r>
              <a:rPr lang="en-US" sz="1600" dirty="0" err="1">
                <a:latin typeface="Courier New" panose="02070309020205020404" pitchFamily="49" charset="0"/>
                <a:cs typeface="Courier New" panose="02070309020205020404" pitchFamily="49" charset="0"/>
              </a:rPr>
              <a:t>nextElement</a:t>
            </a:r>
            <a:r>
              <a:rPr lang="en-US" sz="1600" dirty="0">
                <a:latin typeface="Courier New" panose="02070309020205020404" pitchFamily="49" charset="0"/>
                <a:cs typeface="Courier New" panose="02070309020205020404" pitchFamily="49" charset="0"/>
              </a:rPr>
              <a:t>() 	</a:t>
            </a:r>
          </a:p>
          <a:p>
            <a:pPr lvl="1"/>
            <a:r>
              <a:rPr lang="en-US" sz="1600" dirty="0" smtClean="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nextToken</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nextToken</a:t>
            </a:r>
            <a:r>
              <a:rPr lang="en-US" sz="1600" dirty="0">
                <a:latin typeface="Courier New" panose="02070309020205020404" pitchFamily="49" charset="0"/>
                <a:cs typeface="Courier New" panose="02070309020205020404" pitchFamily="49" charset="0"/>
              </a:rPr>
              <a:t>(String </a:t>
            </a:r>
            <a:r>
              <a:rPr lang="en-US" sz="1600" dirty="0" err="1">
                <a:latin typeface="Courier New" panose="02070309020205020404" pitchFamily="49" charset="0"/>
                <a:cs typeface="Courier New" panose="02070309020205020404" pitchFamily="49" charset="0"/>
              </a:rPr>
              <a:t>delim</a:t>
            </a:r>
            <a:r>
              <a:rPr lang="en-US" sz="1600" dirty="0">
                <a:latin typeface="Courier New" panose="02070309020205020404" pitchFamily="49" charset="0"/>
                <a:cs typeface="Courier New" panose="02070309020205020404" pitchFamily="49" charset="0"/>
              </a:rPr>
              <a:t>) 	</a:t>
            </a:r>
          </a:p>
          <a:p>
            <a:pPr marL="514350" indent="-457200"/>
            <a:r>
              <a:rPr lang="en-US" sz="2000" dirty="0"/>
              <a:t>The following Code Snippet </a:t>
            </a:r>
            <a:r>
              <a:rPr lang="en-US" sz="2000" dirty="0" smtClean="0"/>
              <a:t>shows </a:t>
            </a:r>
            <a:r>
              <a:rPr lang="en-US" sz="2000" dirty="0"/>
              <a:t>the use of </a:t>
            </a:r>
            <a:r>
              <a:rPr lang="en-US" sz="2000" dirty="0" err="1" smtClean="0">
                <a:latin typeface="Courier New" panose="02070309020205020404" pitchFamily="49" charset="0"/>
                <a:cs typeface="Courier New" panose="02070309020205020404" pitchFamily="49" charset="0"/>
              </a:rPr>
              <a:t>StringTokenizer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endParaRPr lang="en-US" dirty="0" smtClean="0"/>
          </a:p>
        </p:txBody>
      </p:sp>
      <p:sp>
        <p:nvSpPr>
          <p:cNvPr id="3" name="Title 2"/>
          <p:cNvSpPr>
            <a:spLocks noGrp="1"/>
          </p:cNvSpPr>
          <p:nvPr>
            <p:ph type="title"/>
          </p:nvPr>
        </p:nvSpPr>
        <p:spPr>
          <a:xfrm>
            <a:off x="467544" y="152400"/>
            <a:ext cx="7381056" cy="411163"/>
          </a:xfrm>
        </p:spPr>
        <p:txBody>
          <a:bodyPr/>
          <a:lstStyle/>
          <a:p>
            <a:r>
              <a:rPr lang="en-US" sz="2400" dirty="0" smtClean="0"/>
              <a:t>Parsing </a:t>
            </a:r>
            <a:r>
              <a:rPr lang="en-US" sz="2400" dirty="0"/>
              <a:t>of Text </a:t>
            </a:r>
            <a:r>
              <a:rPr lang="en-US" sz="2400" dirty="0" smtClean="0"/>
              <a:t>Using </a:t>
            </a:r>
            <a:r>
              <a:rPr lang="en-US" sz="2400" dirty="0" err="1" smtClean="0">
                <a:latin typeface="Courier New" panose="02070309020205020404" pitchFamily="49" charset="0"/>
                <a:cs typeface="Courier New" panose="02070309020205020404" pitchFamily="49" charset="0"/>
              </a:rPr>
              <a:t>StringTokenizer</a:t>
            </a:r>
            <a:r>
              <a:rPr lang="en-US" sz="2400" dirty="0" smtClean="0"/>
              <a:t> Class</a:t>
            </a:r>
            <a:r>
              <a:rPr lang="en-US" sz="2400" dirty="0"/>
              <a:t> </a:t>
            </a:r>
            <a:r>
              <a:rPr lang="en-US" sz="2400" dirty="0" smtClean="0"/>
              <a:t>[2-3</a:t>
            </a:r>
            <a:r>
              <a:rPr lang="en-US" sz="2400" dirty="0"/>
              <a:t>]</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31</a:t>
            </a:fld>
            <a:endParaRPr lang="en-US" dirty="0"/>
          </a:p>
        </p:txBody>
      </p:sp>
      <p:sp>
        <p:nvSpPr>
          <p:cNvPr id="6" name="Rectangle 5"/>
          <p:cNvSpPr/>
          <p:nvPr/>
        </p:nvSpPr>
        <p:spPr>
          <a:xfrm>
            <a:off x="467544" y="4005064"/>
            <a:ext cx="8208912" cy="20036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java.util.StringTokenizer</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class </a:t>
            </a:r>
            <a:r>
              <a:rPr lang="en-US" sz="1800" dirty="0" err="1">
                <a:latin typeface="Courier New" panose="02070309020205020404" pitchFamily="49" charset="0"/>
                <a:cs typeface="Courier New" panose="02070309020205020404" pitchFamily="49" charset="0"/>
              </a:rPr>
              <a:t>StringToken</a:t>
            </a:r>
            <a:r>
              <a:rPr lang="en-US" sz="1800" dirty="0">
                <a:latin typeface="Courier New" panose="02070309020205020404" pitchFamily="49" charset="0"/>
                <a:cs typeface="Courier New" panose="02070309020205020404" pitchFamily="49" charset="0"/>
              </a:rPr>
              <a:t> { </a:t>
            </a:r>
          </a:p>
          <a:p>
            <a:pPr indent="971550"/>
            <a:r>
              <a:rPr lang="en-US" sz="1800" dirty="0">
                <a:latin typeface="Courier New" panose="02070309020205020404" pitchFamily="49" charset="0"/>
                <a:cs typeface="Courier New" panose="02070309020205020404" pitchFamily="49" charset="0"/>
              </a:rPr>
              <a:t>public void </a:t>
            </a:r>
            <a:r>
              <a:rPr lang="en-US" sz="1800" dirty="0" err="1">
                <a:latin typeface="Courier New" panose="02070309020205020404" pitchFamily="49" charset="0"/>
                <a:cs typeface="Courier New" panose="02070309020205020404" pitchFamily="49" charset="0"/>
              </a:rPr>
              <a:t>tokenizeString</a:t>
            </a:r>
            <a:r>
              <a:rPr lang="en-US" sz="1800" dirty="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str</a:t>
            </a:r>
            <a:r>
              <a:rPr lang="en-US" sz="1800" dirty="0">
                <a:latin typeface="Courier New" panose="02070309020205020404" pitchFamily="49" charset="0"/>
                <a:cs typeface="Courier New" panose="02070309020205020404" pitchFamily="49" charset="0"/>
              </a:rPr>
              <a:t>, String </a:t>
            </a:r>
            <a:r>
              <a:rPr lang="en-US" sz="1800" dirty="0" err="1">
                <a:latin typeface="Courier New" panose="02070309020205020404" pitchFamily="49" charset="0"/>
                <a:cs typeface="Courier New" panose="02070309020205020404" pitchFamily="49" charset="0"/>
              </a:rPr>
              <a:t>delim</a:t>
            </a:r>
            <a:r>
              <a:rPr lang="en-US" sz="1800" dirty="0">
                <a:latin typeface="Courier New" panose="02070309020205020404" pitchFamily="49" charset="0"/>
                <a:cs typeface="Courier New" panose="02070309020205020404" pitchFamily="49" charset="0"/>
              </a:rPr>
              <a:t>){ </a:t>
            </a:r>
          </a:p>
          <a:p>
            <a:pPr indent="1543050"/>
            <a:r>
              <a:rPr lang="en-US" sz="1800" dirty="0" err="1">
                <a:latin typeface="Courier New" panose="02070309020205020404" pitchFamily="49" charset="0"/>
                <a:cs typeface="Courier New" panose="02070309020205020404" pitchFamily="49" charset="0"/>
              </a:rPr>
              <a:t>StringTokenizer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StringTokenizer</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str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delim</a:t>
            </a:r>
            <a:r>
              <a:rPr lang="en-US" sz="1800" dirty="0">
                <a:latin typeface="Courier New" panose="02070309020205020404" pitchFamily="49" charset="0"/>
                <a:cs typeface="Courier New" panose="02070309020205020404" pitchFamily="49" charset="0"/>
              </a:rPr>
              <a:t>); </a:t>
            </a:r>
          </a:p>
          <a:p>
            <a:pPr indent="1828800"/>
            <a:r>
              <a:rPr lang="en-US" sz="1800" dirty="0">
                <a:latin typeface="Courier New" panose="02070309020205020404" pitchFamily="49" charset="0"/>
                <a:cs typeface="Courier New" panose="02070309020205020404" pitchFamily="49" charset="0"/>
              </a:rPr>
              <a:t>while (</a:t>
            </a:r>
            <a:r>
              <a:rPr lang="en-US" sz="1800" dirty="0" err="1">
                <a:latin typeface="Courier New" panose="02070309020205020404" pitchFamily="49" charset="0"/>
                <a:cs typeface="Courier New" panose="02070309020205020404" pitchFamily="49" charset="0"/>
              </a:rPr>
              <a:t>st.hasMoreTokens</a:t>
            </a:r>
            <a:r>
              <a:rPr lang="en-US" sz="1800" dirty="0">
                <a:latin typeface="Courier New" panose="02070309020205020404" pitchFamily="49" charset="0"/>
                <a:cs typeface="Courier New" panose="02070309020205020404" pitchFamily="49" charset="0"/>
              </a:rPr>
              <a:t>()) { </a:t>
            </a:r>
          </a:p>
        </p:txBody>
      </p:sp>
      <p:sp>
        <p:nvSpPr>
          <p:cNvPr id="7" name="TextBox 6"/>
          <p:cNvSpPr txBox="1"/>
          <p:nvPr/>
        </p:nvSpPr>
        <p:spPr>
          <a:xfrm>
            <a:off x="467544" y="342900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2441089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sz="2000" dirty="0" err="1">
                <a:latin typeface="Courier New" panose="02070309020205020404" pitchFamily="49" charset="0"/>
                <a:cs typeface="Courier New" panose="02070309020205020404" pitchFamily="49" charset="0"/>
              </a:rPr>
              <a:t>StringTokenizer</a:t>
            </a:r>
            <a:r>
              <a:rPr lang="en-US" sz="2000" dirty="0"/>
              <a:t> is a legacy class that has been retained for compatibility reasons. </a:t>
            </a:r>
            <a:endParaRPr lang="en-US" sz="2000" dirty="0" smtClean="0"/>
          </a:p>
          <a:p>
            <a:r>
              <a:rPr lang="en-US" sz="2000" dirty="0" smtClean="0"/>
              <a:t>However</a:t>
            </a:r>
            <a:r>
              <a:rPr lang="en-US" sz="2000" dirty="0"/>
              <a:t>, its use is discouraged in new code. It is advisable to use the </a:t>
            </a:r>
            <a:r>
              <a:rPr lang="en-US" sz="2000" dirty="0">
                <a:latin typeface="Courier New" panose="02070309020205020404" pitchFamily="49" charset="0"/>
                <a:cs typeface="Courier New" panose="02070309020205020404" pitchFamily="49" charset="0"/>
              </a:rPr>
              <a:t>split() </a:t>
            </a:r>
            <a:r>
              <a:rPr lang="en-US" sz="2000" dirty="0"/>
              <a:t>method of </a:t>
            </a:r>
            <a:r>
              <a:rPr lang="en-US" sz="2000" dirty="0">
                <a:latin typeface="Courier New" panose="02070309020205020404" pitchFamily="49" charset="0"/>
                <a:cs typeface="Courier New" panose="02070309020205020404" pitchFamily="49" charset="0"/>
              </a:rPr>
              <a:t>String</a:t>
            </a:r>
            <a:r>
              <a:rPr lang="en-US" sz="2000" dirty="0"/>
              <a:t> class or the </a:t>
            </a:r>
            <a:r>
              <a:rPr lang="en-US" sz="2000" dirty="0" err="1">
                <a:latin typeface="Courier New" panose="02070309020205020404" pitchFamily="49" charset="0"/>
                <a:cs typeface="Courier New" panose="02070309020205020404" pitchFamily="49" charset="0"/>
              </a:rPr>
              <a:t>java.util.regex</a:t>
            </a:r>
            <a:r>
              <a:rPr lang="en-US" sz="2000" dirty="0"/>
              <a:t> package for tokenization rather than using </a:t>
            </a:r>
            <a:r>
              <a:rPr lang="en-US" sz="2000" dirty="0" err="1">
                <a:latin typeface="Courier New" panose="02070309020205020404" pitchFamily="49" charset="0"/>
                <a:cs typeface="Courier New" panose="02070309020205020404" pitchFamily="49" charset="0"/>
              </a:rPr>
              <a:t>StringTokenizer</a:t>
            </a:r>
            <a:r>
              <a:rPr lang="en-US" sz="2000" dirty="0"/>
              <a:t>. </a:t>
            </a:r>
          </a:p>
        </p:txBody>
      </p:sp>
      <p:sp>
        <p:nvSpPr>
          <p:cNvPr id="3" name="Title 2"/>
          <p:cNvSpPr>
            <a:spLocks noGrp="1"/>
          </p:cNvSpPr>
          <p:nvPr>
            <p:ph type="title"/>
          </p:nvPr>
        </p:nvSpPr>
        <p:spPr>
          <a:xfrm>
            <a:off x="467544" y="152400"/>
            <a:ext cx="7381056" cy="411163"/>
          </a:xfrm>
        </p:spPr>
        <p:txBody>
          <a:bodyPr/>
          <a:lstStyle/>
          <a:p>
            <a:r>
              <a:rPr lang="en-US" sz="2400" dirty="0" smtClean="0"/>
              <a:t>Parsing </a:t>
            </a:r>
            <a:r>
              <a:rPr lang="en-US" sz="2400" dirty="0"/>
              <a:t>of Text </a:t>
            </a:r>
            <a:r>
              <a:rPr lang="en-US" sz="2400" dirty="0" smtClean="0"/>
              <a:t>Using </a:t>
            </a:r>
            <a:r>
              <a:rPr lang="en-US" sz="2400" dirty="0" err="1" smtClean="0">
                <a:latin typeface="Courier New" panose="02070309020205020404" pitchFamily="49" charset="0"/>
                <a:cs typeface="Courier New" panose="02070309020205020404" pitchFamily="49" charset="0"/>
              </a:rPr>
              <a:t>StringTokenizer</a:t>
            </a:r>
            <a:r>
              <a:rPr lang="en-US" sz="2400" dirty="0" smtClean="0"/>
              <a:t> Class</a:t>
            </a:r>
            <a:r>
              <a:rPr lang="en-US" sz="2400" dirty="0"/>
              <a:t> </a:t>
            </a:r>
            <a:r>
              <a:rPr lang="en-US" sz="2400" dirty="0" smtClean="0"/>
              <a:t>[3-3</a:t>
            </a:r>
            <a:r>
              <a:rPr lang="en-US" sz="2400" dirty="0"/>
              <a:t>]</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32</a:t>
            </a:fld>
            <a:endParaRPr lang="en-US" dirty="0"/>
          </a:p>
        </p:txBody>
      </p:sp>
      <p:sp>
        <p:nvSpPr>
          <p:cNvPr id="6" name="Rectangle 5"/>
          <p:cNvSpPr/>
          <p:nvPr/>
        </p:nvSpPr>
        <p:spPr>
          <a:xfrm>
            <a:off x="467544" y="908720"/>
            <a:ext cx="8208912" cy="34717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2628900"/>
            <a:r>
              <a:rPr lang="en-US" sz="1800" dirty="0" err="1" smtClean="0">
                <a:latin typeface="Courier New" panose="02070309020205020404" pitchFamily="49" charset="0"/>
                <a:cs typeface="Courier New" panose="02070309020205020404" pitchFamily="49" charset="0"/>
              </a:rPr>
              <a:t>System.out.println</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st.nextToken</a:t>
            </a:r>
            <a:r>
              <a:rPr lang="en-US" sz="1800" dirty="0">
                <a:latin typeface="Courier New" panose="02070309020205020404" pitchFamily="49" charset="0"/>
                <a:cs typeface="Courier New" panose="02070309020205020404" pitchFamily="49" charset="0"/>
              </a:rPr>
              <a:t>()); </a:t>
            </a:r>
          </a:p>
          <a:p>
            <a:pPr indent="1771650"/>
            <a:r>
              <a:rPr lang="en-US" sz="1800" dirty="0">
                <a:latin typeface="Courier New" panose="02070309020205020404" pitchFamily="49" charset="0"/>
                <a:cs typeface="Courier New" panose="02070309020205020404" pitchFamily="49" charset="0"/>
              </a:rPr>
              <a:t>} </a:t>
            </a:r>
          </a:p>
          <a:p>
            <a:pPr indent="971550"/>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class </a:t>
            </a:r>
            <a:r>
              <a:rPr lang="en-US" sz="1800" dirty="0" err="1">
                <a:latin typeface="Courier New" panose="02070309020205020404" pitchFamily="49" charset="0"/>
                <a:cs typeface="Courier New" panose="02070309020205020404" pitchFamily="49" charset="0"/>
              </a:rPr>
              <a:t>TestProject</a:t>
            </a:r>
            <a:r>
              <a:rPr lang="en-US" sz="1800" dirty="0">
                <a:latin typeface="Courier New" panose="02070309020205020404" pitchFamily="49" charset="0"/>
                <a:cs typeface="Courier New" panose="02070309020205020404" pitchFamily="49" charset="0"/>
              </a:rPr>
              <a:t> { </a:t>
            </a:r>
          </a:p>
          <a:p>
            <a:pPr indent="514350"/>
            <a:r>
              <a:rPr lang="en-US" sz="1800" dirty="0">
                <a:latin typeface="Courier New" panose="02070309020205020404" pitchFamily="49" charset="0"/>
                <a:cs typeface="Courier New" panose="02070309020205020404" pitchFamily="49" charset="0"/>
              </a:rPr>
              <a:t>public static void main(String[] </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 { </a:t>
            </a:r>
          </a:p>
          <a:p>
            <a:pPr indent="1200150"/>
            <a:r>
              <a:rPr lang="en-US" sz="1800" dirty="0" err="1">
                <a:latin typeface="Courier New" panose="02070309020205020404" pitchFamily="49" charset="0"/>
                <a:cs typeface="Courier New" panose="02070309020205020404" pitchFamily="49" charset="0"/>
              </a:rPr>
              <a:t>StringToken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objST</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StringToken</a:t>
            </a:r>
            <a:r>
              <a:rPr lang="en-US" sz="1800" dirty="0">
                <a:latin typeface="Courier New" panose="02070309020205020404" pitchFamily="49" charset="0"/>
                <a:cs typeface="Courier New" panose="02070309020205020404" pitchFamily="49" charset="0"/>
              </a:rPr>
              <a:t>(); </a:t>
            </a:r>
          </a:p>
          <a:p>
            <a:pPr indent="1200150"/>
            <a:r>
              <a:rPr lang="en-US" sz="1800" dirty="0" err="1">
                <a:latin typeface="Courier New" panose="02070309020205020404" pitchFamily="49" charset="0"/>
                <a:cs typeface="Courier New" panose="02070309020205020404" pitchFamily="49" charset="0"/>
              </a:rPr>
              <a:t>objST.tokenizeString</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Java,is,a,programming,language</a:t>
            </a:r>
            <a:r>
              <a:rPr lang="en-US" sz="1800" dirty="0">
                <a:latin typeface="Courier New" panose="02070309020205020404" pitchFamily="49" charset="0"/>
                <a:cs typeface="Courier New" panose="02070309020205020404" pitchFamily="49" charset="0"/>
              </a:rPr>
              <a:t>”, “,”); </a:t>
            </a:r>
          </a:p>
          <a:p>
            <a:pPr indent="457200"/>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xmlns="" val="11428298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Regular expressions are used to describe a set of strings based on the common characteristics shared by individual strings in the set. </a:t>
            </a:r>
            <a:endParaRPr lang="en-US" sz="2000" dirty="0" smtClean="0"/>
          </a:p>
          <a:p>
            <a:r>
              <a:rPr lang="en-US" sz="2000" dirty="0" smtClean="0"/>
              <a:t>They </a:t>
            </a:r>
            <a:r>
              <a:rPr lang="en-US" sz="2000" dirty="0"/>
              <a:t>are used to edit, search, or manipulate text and data. </a:t>
            </a:r>
            <a:endParaRPr lang="en-US" sz="2000" dirty="0" smtClean="0"/>
          </a:p>
          <a:p>
            <a:r>
              <a:rPr lang="en-US" sz="2000" dirty="0" smtClean="0"/>
              <a:t>To </a:t>
            </a:r>
            <a:r>
              <a:rPr lang="en-US" sz="2000" dirty="0"/>
              <a:t>create regular expressions, one must learn a particular syntax that goes beyond the normal syntax of the Java. </a:t>
            </a:r>
            <a:endParaRPr lang="en-US" sz="2000" dirty="0" smtClean="0"/>
          </a:p>
          <a:p>
            <a:r>
              <a:rPr lang="en-US" sz="2000" dirty="0" smtClean="0"/>
              <a:t>Regular </a:t>
            </a:r>
            <a:r>
              <a:rPr lang="en-US" sz="2000" dirty="0"/>
              <a:t>expressions differ in complexity, but once the basics of their creation are understood, it is easy to decipher or create any regular expression. </a:t>
            </a:r>
            <a:endParaRPr lang="en-US" sz="2000" dirty="0" smtClean="0"/>
          </a:p>
          <a:p>
            <a:r>
              <a:rPr lang="en-US" sz="2000" dirty="0" smtClean="0"/>
              <a:t>For </a:t>
            </a:r>
            <a:r>
              <a:rPr lang="en-US" sz="2000" dirty="0"/>
              <a:t>creating regular expressions, there are many different options available such as Perl, </a:t>
            </a:r>
            <a:r>
              <a:rPr lang="en-US" sz="2000" dirty="0" err="1"/>
              <a:t>grep</a:t>
            </a:r>
            <a:r>
              <a:rPr lang="en-US" sz="2000" dirty="0"/>
              <a:t>, Python, </a:t>
            </a:r>
            <a:r>
              <a:rPr lang="en-US" sz="2000" dirty="0" err="1"/>
              <a:t>Tcl</a:t>
            </a:r>
            <a:r>
              <a:rPr lang="en-US" sz="2000" dirty="0"/>
              <a:t>, Python, </a:t>
            </a:r>
            <a:r>
              <a:rPr lang="en-US" sz="2000" dirty="0" err="1"/>
              <a:t>awk</a:t>
            </a:r>
            <a:r>
              <a:rPr lang="en-US" sz="2000" dirty="0"/>
              <a:t>, and PHP. </a:t>
            </a:r>
            <a:endParaRPr lang="en-US" sz="2000" dirty="0" smtClean="0"/>
          </a:p>
          <a:p>
            <a:r>
              <a:rPr lang="en-US" sz="2000" dirty="0"/>
              <a:t>In Java, one can use </a:t>
            </a:r>
            <a:r>
              <a:rPr lang="en-US" sz="2000" dirty="0" err="1">
                <a:latin typeface="Courier New" panose="02070309020205020404" pitchFamily="49" charset="0"/>
                <a:cs typeface="Courier New" panose="02070309020205020404" pitchFamily="49" charset="0"/>
              </a:rPr>
              <a:t>java.util.regex</a:t>
            </a:r>
            <a:r>
              <a:rPr lang="en-US" sz="2000" dirty="0"/>
              <a:t> API to create regular expressions. </a:t>
            </a:r>
            <a:endParaRPr lang="en-US" sz="2000" dirty="0" smtClean="0"/>
          </a:p>
          <a:p>
            <a:r>
              <a:rPr lang="en-US" sz="2000" dirty="0" smtClean="0"/>
              <a:t>The </a:t>
            </a:r>
            <a:r>
              <a:rPr lang="en-US" sz="2000" dirty="0"/>
              <a:t>syntax for regular expression in the </a:t>
            </a:r>
            <a:r>
              <a:rPr lang="en-US" sz="2000" dirty="0" err="1">
                <a:latin typeface="Courier New" panose="02070309020205020404" pitchFamily="49" charset="0"/>
                <a:cs typeface="Courier New" panose="02070309020205020404" pitchFamily="49" charset="0"/>
              </a:rPr>
              <a:t>java.util.regex</a:t>
            </a:r>
            <a:r>
              <a:rPr lang="en-US" sz="2000" dirty="0"/>
              <a:t> API is very similar to that of Perl. </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Regular </a:t>
            </a:r>
            <a:r>
              <a:rPr lang="en-US" sz="2400" dirty="0"/>
              <a:t>Expression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33</a:t>
            </a:fld>
            <a:endParaRPr lang="en-US" dirty="0"/>
          </a:p>
        </p:txBody>
      </p:sp>
    </p:spTree>
    <p:extLst>
      <p:ext uri="{BB962C8B-B14F-4D97-AF65-F5344CB8AC3E}">
        <p14:creationId xmlns:p14="http://schemas.microsoft.com/office/powerpoint/2010/main" xmlns="" val="23538587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r>
              <a:rPr lang="en-US" sz="2000" dirty="0"/>
              <a:t>There are primarily three classes in the </a:t>
            </a:r>
            <a:r>
              <a:rPr lang="en-US" sz="2000" dirty="0" err="1">
                <a:latin typeface="Courier New" panose="02070309020205020404" pitchFamily="49" charset="0"/>
                <a:cs typeface="Courier New" panose="02070309020205020404" pitchFamily="49" charset="0"/>
              </a:rPr>
              <a:t>java.util.regex</a:t>
            </a:r>
            <a:r>
              <a:rPr lang="en-US" sz="2000" dirty="0">
                <a:latin typeface="Courier New" panose="02070309020205020404" pitchFamily="49" charset="0"/>
                <a:cs typeface="Courier New" panose="02070309020205020404" pitchFamily="49" charset="0"/>
              </a:rPr>
              <a:t> </a:t>
            </a:r>
            <a:r>
              <a:rPr lang="en-US" sz="2000" dirty="0"/>
              <a:t>package that are required for creation of regular expression. </a:t>
            </a:r>
            <a:r>
              <a:rPr lang="en-US" sz="2000" dirty="0" smtClean="0"/>
              <a:t>They are as follows:</a:t>
            </a:r>
          </a:p>
          <a:p>
            <a:r>
              <a:rPr lang="en-US" sz="2000" dirty="0" smtClean="0">
                <a:latin typeface="Courier New" panose="02070309020205020404" pitchFamily="49" charset="0"/>
                <a:cs typeface="Courier New" panose="02070309020205020404" pitchFamily="49" charset="0"/>
              </a:rPr>
              <a:t>Pattern</a:t>
            </a:r>
          </a:p>
          <a:p>
            <a:r>
              <a:rPr lang="en-US" sz="2000" dirty="0" smtClean="0">
                <a:latin typeface="Courier New" panose="02070309020205020404" pitchFamily="49" charset="0"/>
                <a:cs typeface="Courier New" panose="02070309020205020404" pitchFamily="49" charset="0"/>
              </a:rPr>
              <a:t>Matcher</a:t>
            </a:r>
          </a:p>
          <a:p>
            <a:r>
              <a:rPr lang="en-US" sz="2000" dirty="0" err="1" smtClean="0">
                <a:latin typeface="Courier New" panose="02070309020205020404" pitchFamily="49" charset="0"/>
                <a:cs typeface="Courier New" panose="02070309020205020404" pitchFamily="49" charset="0"/>
              </a:rPr>
              <a:t>PatternSyntaxExpression</a:t>
            </a:r>
            <a:r>
              <a:rPr lang="en-US" sz="2000" dirty="0" smtClean="0">
                <a:latin typeface="Courier New" panose="02070309020205020404" pitchFamily="49" charset="0"/>
                <a:cs typeface="Courier New" panose="02070309020205020404" pitchFamily="49" charset="0"/>
              </a:rPr>
              <a:t> </a:t>
            </a:r>
          </a:p>
          <a:p>
            <a:pPr marL="0" indent="0">
              <a:buNone/>
            </a:pPr>
            <a:r>
              <a:rPr lang="en-US" sz="2000" b="1" u="sng" dirty="0" smtClean="0">
                <a:latin typeface="Courier New" panose="02070309020205020404" pitchFamily="49" charset="0"/>
                <a:cs typeface="Courier New" panose="02070309020205020404" pitchFamily="49" charset="0"/>
              </a:rPr>
              <a:t>Pattern</a:t>
            </a:r>
            <a:r>
              <a:rPr lang="en-US" sz="2000" b="1" u="sng" dirty="0" smtClean="0"/>
              <a:t>:</a:t>
            </a:r>
            <a:endParaRPr lang="en-US" sz="2000" u="sng" dirty="0"/>
          </a:p>
          <a:p>
            <a:r>
              <a:rPr lang="en-US" sz="2000" dirty="0" smtClean="0"/>
              <a:t>A </a:t>
            </a:r>
            <a:r>
              <a:rPr lang="en-US" sz="2000" dirty="0">
                <a:latin typeface="Courier New" panose="02070309020205020404" pitchFamily="49" charset="0"/>
                <a:cs typeface="Courier New" panose="02070309020205020404" pitchFamily="49" charset="0"/>
              </a:rPr>
              <a:t>Pattern</a:t>
            </a:r>
            <a:r>
              <a:rPr lang="en-US" sz="2000" dirty="0"/>
              <a:t> object is a compiled form of a regular expression. </a:t>
            </a:r>
            <a:endParaRPr lang="en-US" sz="2000" dirty="0" smtClean="0"/>
          </a:p>
          <a:p>
            <a:r>
              <a:rPr lang="en-US" sz="2000" dirty="0" smtClean="0"/>
              <a:t>There </a:t>
            </a:r>
            <a:r>
              <a:rPr lang="en-US" sz="2000" dirty="0"/>
              <a:t>are no public constructors available in the </a:t>
            </a:r>
            <a:r>
              <a:rPr lang="en-US" sz="2000" dirty="0">
                <a:latin typeface="Courier New" panose="02070309020205020404" pitchFamily="49" charset="0"/>
                <a:cs typeface="Courier New" panose="02070309020205020404" pitchFamily="49" charset="0"/>
              </a:rPr>
              <a:t>Pattern</a:t>
            </a:r>
            <a:r>
              <a:rPr lang="en-US" sz="2000" dirty="0"/>
              <a:t> class. </a:t>
            </a:r>
            <a:endParaRPr lang="en-US" sz="2000" dirty="0" smtClean="0"/>
          </a:p>
          <a:p>
            <a:r>
              <a:rPr lang="en-US" sz="2000" dirty="0" smtClean="0"/>
              <a:t>To </a:t>
            </a:r>
            <a:r>
              <a:rPr lang="en-US" sz="2000" dirty="0"/>
              <a:t>create a pattern, it is required to first invoke one of its </a:t>
            </a:r>
            <a:r>
              <a:rPr lang="en-US" sz="2000" dirty="0">
                <a:latin typeface="Courier New" panose="02070309020205020404" pitchFamily="49" charset="0"/>
                <a:cs typeface="Courier New" panose="02070309020205020404" pitchFamily="49" charset="0"/>
              </a:rPr>
              <a:t>public static compile() </a:t>
            </a:r>
            <a:r>
              <a:rPr lang="en-US" sz="2000" dirty="0"/>
              <a:t>methods. </a:t>
            </a:r>
            <a:endParaRPr lang="en-US" sz="2000" dirty="0" smtClean="0"/>
          </a:p>
          <a:p>
            <a:r>
              <a:rPr lang="en-US" sz="2000" dirty="0" smtClean="0"/>
              <a:t>These </a:t>
            </a:r>
            <a:r>
              <a:rPr lang="en-US" sz="2000" dirty="0"/>
              <a:t>methods will then return an instance of </a:t>
            </a:r>
            <a:r>
              <a:rPr lang="en-US" sz="2000" dirty="0">
                <a:latin typeface="Courier New" panose="02070309020205020404" pitchFamily="49" charset="0"/>
                <a:cs typeface="Courier New" panose="02070309020205020404" pitchFamily="49" charset="0"/>
              </a:rPr>
              <a:t>Pattern</a:t>
            </a:r>
            <a:r>
              <a:rPr lang="en-US" sz="2000" dirty="0"/>
              <a:t> class. </a:t>
            </a:r>
            <a:endParaRPr lang="en-US" sz="2000" dirty="0" smtClean="0"/>
          </a:p>
          <a:p>
            <a:r>
              <a:rPr lang="en-US" sz="2000" dirty="0" smtClean="0"/>
              <a:t>The </a:t>
            </a:r>
            <a:r>
              <a:rPr lang="en-US" sz="2000" dirty="0"/>
              <a:t>first argument of these methods is a regular expression. </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Regular Expression API [1-2]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34</a:t>
            </a:fld>
            <a:endParaRPr lang="en-US" dirty="0"/>
          </a:p>
        </p:txBody>
      </p:sp>
    </p:spTree>
    <p:extLst>
      <p:ext uri="{BB962C8B-B14F-4D97-AF65-F5344CB8AC3E}">
        <p14:creationId xmlns:p14="http://schemas.microsoft.com/office/powerpoint/2010/main" xmlns="" val="35327546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r>
              <a:rPr lang="en-US" sz="2000" b="1" u="sng" dirty="0" smtClean="0">
                <a:latin typeface="Courier New" panose="02070309020205020404" pitchFamily="49" charset="0"/>
                <a:cs typeface="Courier New" panose="02070309020205020404" pitchFamily="49" charset="0"/>
              </a:rPr>
              <a:t>Matcher</a:t>
            </a:r>
            <a:r>
              <a:rPr lang="en-US" sz="2000" dirty="0" smtClean="0"/>
              <a:t>:</a:t>
            </a:r>
          </a:p>
          <a:p>
            <a:r>
              <a:rPr lang="en-US" sz="2000" dirty="0" smtClean="0"/>
              <a:t>A </a:t>
            </a:r>
            <a:r>
              <a:rPr lang="en-US" sz="2000" dirty="0">
                <a:latin typeface="Courier New" panose="02070309020205020404" pitchFamily="49" charset="0"/>
                <a:cs typeface="Courier New" panose="02070309020205020404" pitchFamily="49" charset="0"/>
              </a:rPr>
              <a:t>Matcher</a:t>
            </a:r>
            <a:r>
              <a:rPr lang="en-US" sz="2000" dirty="0"/>
              <a:t> object is used to interpret the pattern and perform match operations against an input string. </a:t>
            </a:r>
            <a:endParaRPr lang="en-US" sz="2000" dirty="0" smtClean="0"/>
          </a:p>
          <a:p>
            <a:r>
              <a:rPr lang="en-US" sz="2000" dirty="0" smtClean="0"/>
              <a:t>Similar </a:t>
            </a:r>
            <a:r>
              <a:rPr lang="en-US" sz="2000" dirty="0"/>
              <a:t>to the </a:t>
            </a:r>
            <a:r>
              <a:rPr lang="en-US" sz="2000" dirty="0">
                <a:latin typeface="Courier New" panose="02070309020205020404" pitchFamily="49" charset="0"/>
                <a:cs typeface="Courier New" panose="02070309020205020404" pitchFamily="49" charset="0"/>
              </a:rPr>
              <a:t>Pattern</a:t>
            </a:r>
            <a:r>
              <a:rPr lang="en-US" sz="2000" dirty="0"/>
              <a:t> class, the </a:t>
            </a:r>
            <a:r>
              <a:rPr lang="en-US" sz="2000" dirty="0">
                <a:latin typeface="Courier New" panose="02070309020205020404" pitchFamily="49" charset="0"/>
                <a:cs typeface="Courier New" panose="02070309020205020404" pitchFamily="49" charset="0"/>
              </a:rPr>
              <a:t>Matcher</a:t>
            </a:r>
            <a:r>
              <a:rPr lang="en-US" sz="2000" dirty="0"/>
              <a:t> class also provides no public constructors. </a:t>
            </a:r>
            <a:endParaRPr lang="en-US" sz="2000" dirty="0" smtClean="0"/>
          </a:p>
          <a:p>
            <a:r>
              <a:rPr lang="en-US" sz="2000" dirty="0" smtClean="0"/>
              <a:t>To </a:t>
            </a:r>
            <a:r>
              <a:rPr lang="en-US" sz="2000" dirty="0"/>
              <a:t>obtain a </a:t>
            </a:r>
            <a:r>
              <a:rPr lang="en-US" sz="2000" dirty="0">
                <a:latin typeface="Courier New" panose="02070309020205020404" pitchFamily="49" charset="0"/>
                <a:cs typeface="Courier New" panose="02070309020205020404" pitchFamily="49" charset="0"/>
              </a:rPr>
              <a:t>Matcher</a:t>
            </a:r>
            <a:r>
              <a:rPr lang="en-US" sz="2000" dirty="0"/>
              <a:t> object, it is required to invoke the </a:t>
            </a:r>
            <a:r>
              <a:rPr lang="en-US" sz="2000" dirty="0" smtClean="0">
                <a:latin typeface="Courier New" panose="02070309020205020404" pitchFamily="49" charset="0"/>
                <a:cs typeface="Courier New" panose="02070309020205020404" pitchFamily="49" charset="0"/>
              </a:rPr>
              <a:t>matches() </a:t>
            </a:r>
            <a:r>
              <a:rPr lang="en-US" sz="2000" dirty="0"/>
              <a:t>method on a </a:t>
            </a:r>
            <a:r>
              <a:rPr lang="en-US" sz="2000" dirty="0">
                <a:latin typeface="Courier New" panose="02070309020205020404" pitchFamily="49" charset="0"/>
                <a:cs typeface="Courier New" panose="02070309020205020404" pitchFamily="49" charset="0"/>
              </a:rPr>
              <a:t>Pattern</a:t>
            </a:r>
            <a:r>
              <a:rPr lang="en-US" sz="2000" dirty="0"/>
              <a:t> object. </a:t>
            </a:r>
            <a:endParaRPr lang="en-US" sz="2000" dirty="0" smtClean="0"/>
          </a:p>
          <a:p>
            <a:pPr marL="0" indent="0">
              <a:buNone/>
            </a:pPr>
            <a:r>
              <a:rPr lang="en-US" sz="2000" b="1" u="sng" dirty="0" err="1">
                <a:latin typeface="Courier New" panose="02070309020205020404" pitchFamily="49" charset="0"/>
                <a:cs typeface="Courier New" panose="02070309020205020404" pitchFamily="49" charset="0"/>
              </a:rPr>
              <a:t>PatternSyntaxExpression</a:t>
            </a:r>
            <a:r>
              <a:rPr lang="en-US" sz="2000" dirty="0"/>
              <a:t>: </a:t>
            </a:r>
            <a:endParaRPr lang="en-US" sz="2000" dirty="0" smtClean="0"/>
          </a:p>
          <a:p>
            <a:pPr marL="0" indent="0">
              <a:buNone/>
            </a:pPr>
            <a:r>
              <a:rPr lang="en-US" sz="2000" dirty="0" smtClean="0"/>
              <a:t>A </a:t>
            </a:r>
            <a:r>
              <a:rPr lang="en-US" sz="2000" dirty="0" err="1">
                <a:latin typeface="Courier New" panose="02070309020205020404" pitchFamily="49" charset="0"/>
                <a:cs typeface="Courier New" panose="02070309020205020404" pitchFamily="49" charset="0"/>
              </a:rPr>
              <a:t>PatternSyntaxException</a:t>
            </a:r>
            <a:r>
              <a:rPr lang="en-US" sz="2000" dirty="0"/>
              <a:t> object is an unchecked exception used to indicate a syntax error in a regular expression pattern. </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Regular Expression API</a:t>
            </a:r>
            <a:r>
              <a:rPr lang="en-US" sz="2400" dirty="0"/>
              <a:t> </a:t>
            </a:r>
            <a:r>
              <a:rPr lang="en-US" sz="2400" dirty="0" smtClean="0"/>
              <a:t>[2-2</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35</a:t>
            </a:fld>
            <a:endParaRPr lang="en-US" dirty="0"/>
          </a:p>
        </p:txBody>
      </p:sp>
    </p:spTree>
    <p:extLst>
      <p:ext uri="{BB962C8B-B14F-4D97-AF65-F5344CB8AC3E}">
        <p14:creationId xmlns:p14="http://schemas.microsoft.com/office/powerpoint/2010/main" xmlns="" val="17761906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Any regular expression that is specified as a string must first be compiled into an instance of the </a:t>
            </a:r>
            <a:r>
              <a:rPr lang="en-US" sz="2000" dirty="0">
                <a:latin typeface="Courier New" panose="02070309020205020404" pitchFamily="49" charset="0"/>
                <a:cs typeface="Courier New" panose="02070309020205020404" pitchFamily="49" charset="0"/>
              </a:rPr>
              <a:t>Pattern</a:t>
            </a:r>
            <a:r>
              <a:rPr lang="en-US" sz="2000" dirty="0"/>
              <a:t> class. </a:t>
            </a:r>
            <a:endParaRPr lang="en-US" sz="2000" dirty="0" smtClean="0"/>
          </a:p>
          <a:p>
            <a:r>
              <a:rPr lang="en-US" sz="2000" dirty="0" smtClean="0"/>
              <a:t>The </a:t>
            </a:r>
            <a:r>
              <a:rPr lang="en-US" sz="2000" dirty="0"/>
              <a:t>resulting </a:t>
            </a:r>
            <a:r>
              <a:rPr lang="en-US" sz="2000" dirty="0">
                <a:latin typeface="Courier New" panose="02070309020205020404" pitchFamily="49" charset="0"/>
                <a:cs typeface="Courier New" panose="02070309020205020404" pitchFamily="49" charset="0"/>
              </a:rPr>
              <a:t>P</a:t>
            </a:r>
            <a:r>
              <a:rPr lang="en-US" sz="2000" dirty="0" smtClean="0">
                <a:latin typeface="Courier New" panose="02070309020205020404" pitchFamily="49" charset="0"/>
                <a:cs typeface="Courier New" panose="02070309020205020404" pitchFamily="49" charset="0"/>
              </a:rPr>
              <a:t>attern</a:t>
            </a:r>
            <a:r>
              <a:rPr lang="en-US" sz="2000" dirty="0" smtClean="0"/>
              <a:t> </a:t>
            </a:r>
            <a:r>
              <a:rPr lang="en-US" sz="2000" dirty="0"/>
              <a:t>object can then be used to create a </a:t>
            </a:r>
            <a:r>
              <a:rPr lang="en-US" sz="2000" dirty="0">
                <a:latin typeface="Courier New" panose="02070309020205020404" pitchFamily="49" charset="0"/>
                <a:cs typeface="Courier New" panose="02070309020205020404" pitchFamily="49" charset="0"/>
              </a:rPr>
              <a:t>Matcher</a:t>
            </a:r>
            <a:r>
              <a:rPr lang="en-US" sz="2000" dirty="0"/>
              <a:t> object. </a:t>
            </a:r>
            <a:endParaRPr lang="en-US" sz="2000" dirty="0" smtClean="0"/>
          </a:p>
          <a:p>
            <a:r>
              <a:rPr lang="en-US" sz="2000" dirty="0" smtClean="0"/>
              <a:t>Once </a:t>
            </a:r>
            <a:r>
              <a:rPr lang="en-US" sz="2000" dirty="0"/>
              <a:t>the </a:t>
            </a:r>
            <a:r>
              <a:rPr lang="en-US" sz="2000" dirty="0">
                <a:latin typeface="Courier New" panose="02070309020205020404" pitchFamily="49" charset="0"/>
                <a:cs typeface="Courier New" panose="02070309020205020404" pitchFamily="49" charset="0"/>
              </a:rPr>
              <a:t>Matcher</a:t>
            </a:r>
            <a:r>
              <a:rPr lang="en-US" sz="2000" dirty="0"/>
              <a:t> object is obtained, the </a:t>
            </a:r>
            <a:r>
              <a:rPr lang="en-US" sz="2000" dirty="0">
                <a:latin typeface="Courier New" panose="02070309020205020404" pitchFamily="49" charset="0"/>
                <a:cs typeface="Courier New" panose="02070309020205020404" pitchFamily="49" charset="0"/>
              </a:rPr>
              <a:t>Matcher</a:t>
            </a:r>
            <a:r>
              <a:rPr lang="en-US" sz="2000" dirty="0"/>
              <a:t> object can then match arbitrary character sequences against the regular expression</a:t>
            </a:r>
            <a:r>
              <a:rPr lang="en-US" sz="2000" dirty="0" smtClean="0"/>
              <a:t>.</a:t>
            </a:r>
          </a:p>
          <a:p>
            <a:r>
              <a:rPr lang="en-US" sz="2000" dirty="0" smtClean="0"/>
              <a:t>All </a:t>
            </a:r>
            <a:r>
              <a:rPr lang="en-US" sz="2000" dirty="0"/>
              <a:t>the different state involved in performing a match resides in the </a:t>
            </a:r>
            <a:r>
              <a:rPr lang="en-US" sz="2000" dirty="0" smtClean="0"/>
              <a:t>matcher, so </a:t>
            </a:r>
            <a:r>
              <a:rPr lang="en-US" sz="2000" dirty="0"/>
              <a:t>several matchers can share the same pattern. </a:t>
            </a:r>
            <a:endParaRPr lang="en-US" sz="2000" dirty="0" smtClean="0"/>
          </a:p>
          <a:p>
            <a:r>
              <a:rPr lang="en-US" sz="2000" dirty="0" smtClean="0"/>
              <a:t>The </a:t>
            </a:r>
            <a:r>
              <a:rPr lang="en-US" sz="2000" dirty="0" smtClean="0"/>
              <a:t>syntax </a:t>
            </a:r>
            <a:r>
              <a:rPr lang="en-US" sz="2000" dirty="0"/>
              <a:t>of the </a:t>
            </a:r>
            <a:r>
              <a:rPr lang="en-US" sz="2000" dirty="0">
                <a:latin typeface="Courier New" panose="02070309020205020404" pitchFamily="49" charset="0"/>
                <a:cs typeface="Courier New" panose="02070309020205020404" pitchFamily="49" charset="0"/>
              </a:rPr>
              <a:t>Pattern</a:t>
            </a:r>
            <a:r>
              <a:rPr lang="en-US" sz="2000" dirty="0"/>
              <a:t> class is as follows: </a:t>
            </a:r>
            <a:endParaRPr lang="en-US" sz="2000" dirty="0" smtClean="0"/>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r>
              <a:rPr lang="en-US" sz="2000" dirty="0" smtClean="0"/>
              <a:t>The </a:t>
            </a:r>
            <a:r>
              <a:rPr lang="en-US" sz="2000" dirty="0">
                <a:latin typeface="Courier New" panose="02070309020205020404" pitchFamily="49" charset="0"/>
                <a:cs typeface="Courier New" panose="02070309020205020404" pitchFamily="49" charset="0"/>
              </a:rPr>
              <a:t>matches() </a:t>
            </a:r>
            <a:r>
              <a:rPr lang="en-US" sz="2000" dirty="0"/>
              <a:t>method of the </a:t>
            </a:r>
            <a:r>
              <a:rPr lang="en-US" sz="2000" dirty="0">
                <a:latin typeface="Courier New" panose="02070309020205020404" pitchFamily="49" charset="0"/>
                <a:cs typeface="Courier New" panose="02070309020205020404" pitchFamily="49" charset="0"/>
              </a:rPr>
              <a:t>Matcher</a:t>
            </a:r>
            <a:r>
              <a:rPr lang="en-US" sz="2000" dirty="0"/>
              <a:t> class is defined for use when a regular expression is used just once. </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Pattern</a:t>
            </a:r>
            <a:r>
              <a:rPr lang="en-US" sz="2400" dirty="0" smtClean="0"/>
              <a:t> </a:t>
            </a:r>
            <a:r>
              <a:rPr lang="en-US" sz="2400" dirty="0"/>
              <a:t>Class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36</a:t>
            </a:fld>
            <a:endParaRPr lang="en-US" dirty="0"/>
          </a:p>
        </p:txBody>
      </p:sp>
      <p:sp>
        <p:nvSpPr>
          <p:cNvPr id="6" name="Rectangle 5"/>
          <p:cNvSpPr/>
          <p:nvPr/>
        </p:nvSpPr>
        <p:spPr>
          <a:xfrm>
            <a:off x="740811" y="4509120"/>
            <a:ext cx="8208912" cy="97084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dirty="0">
                <a:latin typeface="Courier New" panose="02070309020205020404" pitchFamily="49" charset="0"/>
                <a:cs typeface="Courier New" panose="02070309020205020404" pitchFamily="49" charset="0"/>
              </a:rPr>
              <a:t>public final class Pattern </a:t>
            </a:r>
          </a:p>
          <a:p>
            <a:r>
              <a:rPr lang="en-US" sz="1800" dirty="0">
                <a:latin typeface="Courier New" panose="02070309020205020404" pitchFamily="49" charset="0"/>
                <a:cs typeface="Courier New" panose="02070309020205020404" pitchFamily="49" charset="0"/>
              </a:rPr>
              <a:t>extends Object </a:t>
            </a:r>
          </a:p>
          <a:p>
            <a:r>
              <a:rPr lang="en-US" sz="1800" dirty="0">
                <a:latin typeface="Courier New" panose="02070309020205020404" pitchFamily="49" charset="0"/>
                <a:cs typeface="Courier New" panose="02070309020205020404" pitchFamily="49" charset="0"/>
              </a:rPr>
              <a:t>implements </a:t>
            </a:r>
            <a:r>
              <a:rPr lang="en-US" sz="1800" dirty="0" err="1">
                <a:latin typeface="Courier New" panose="02070309020205020404" pitchFamily="49" charset="0"/>
                <a:cs typeface="Courier New" panose="02070309020205020404" pitchFamily="49" charset="0"/>
              </a:rPr>
              <a:t>Serializable</a:t>
            </a:r>
            <a:r>
              <a:rPr lang="en-US" sz="1800" dirty="0">
                <a:latin typeface="Courier New" panose="02070309020205020404" pitchFamily="49" charset="0"/>
                <a:cs typeface="Courier New" panose="02070309020205020404" pitchFamily="49" charset="0"/>
              </a:rPr>
              <a:t> </a:t>
            </a:r>
          </a:p>
        </p:txBody>
      </p:sp>
      <p:sp>
        <p:nvSpPr>
          <p:cNvPr id="7" name="TextBox 6"/>
          <p:cNvSpPr txBox="1"/>
          <p:nvPr/>
        </p:nvSpPr>
        <p:spPr>
          <a:xfrm>
            <a:off x="755576" y="3980682"/>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xmlns="" val="16922839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A </a:t>
            </a:r>
            <a:r>
              <a:rPr lang="en-US" sz="2000" dirty="0">
                <a:latin typeface="Courier New" panose="02070309020205020404" pitchFamily="49" charset="0"/>
                <a:cs typeface="Courier New" panose="02070309020205020404" pitchFamily="49" charset="0"/>
              </a:rPr>
              <a:t>Matcher</a:t>
            </a:r>
            <a:r>
              <a:rPr lang="en-US" sz="2000" dirty="0"/>
              <a:t> object is created from a pattern by invoking the </a:t>
            </a:r>
            <a:r>
              <a:rPr lang="en-US" sz="2000" dirty="0" smtClean="0">
                <a:latin typeface="Courier New" panose="02070309020205020404" pitchFamily="49" charset="0"/>
                <a:cs typeface="Courier New" panose="02070309020205020404" pitchFamily="49" charset="0"/>
              </a:rPr>
              <a:t>matches() </a:t>
            </a:r>
            <a:r>
              <a:rPr lang="en-US" sz="2000" dirty="0" smtClean="0"/>
              <a:t>method </a:t>
            </a:r>
            <a:r>
              <a:rPr lang="en-US" sz="2000" dirty="0"/>
              <a:t>on the </a:t>
            </a:r>
            <a:r>
              <a:rPr lang="en-US" sz="2000" dirty="0">
                <a:latin typeface="Courier New" panose="02070309020205020404" pitchFamily="49" charset="0"/>
                <a:cs typeface="Courier New" panose="02070309020205020404" pitchFamily="49" charset="0"/>
              </a:rPr>
              <a:t>Pattern</a:t>
            </a:r>
            <a:r>
              <a:rPr lang="en-US" sz="2000" dirty="0"/>
              <a:t> object. </a:t>
            </a:r>
            <a:endParaRPr lang="en-US" sz="2000" dirty="0" smtClean="0"/>
          </a:p>
          <a:p>
            <a:r>
              <a:rPr lang="en-US" sz="2000" dirty="0" smtClean="0"/>
              <a:t>A </a:t>
            </a:r>
            <a:r>
              <a:rPr lang="en-US" sz="2000" dirty="0">
                <a:latin typeface="Courier New" panose="02070309020205020404" pitchFamily="49" charset="0"/>
                <a:cs typeface="Courier New" panose="02070309020205020404" pitchFamily="49" charset="0"/>
              </a:rPr>
              <a:t>Matcher</a:t>
            </a:r>
            <a:r>
              <a:rPr lang="en-US" sz="2000" dirty="0"/>
              <a:t> object is the engine that performs the match operations on a character sequence by interpreting a Pattern. </a:t>
            </a:r>
            <a:endParaRPr lang="en-US" sz="2000" dirty="0" smtClean="0"/>
          </a:p>
          <a:p>
            <a:r>
              <a:rPr lang="en-US" sz="2000" dirty="0" smtClean="0"/>
              <a:t>The syntax of </a:t>
            </a:r>
            <a:r>
              <a:rPr lang="en-US" sz="2000" dirty="0"/>
              <a:t>the </a:t>
            </a:r>
            <a:r>
              <a:rPr lang="en-US" sz="2000" dirty="0" smtClean="0">
                <a:latin typeface="Courier New" panose="02070309020205020404" pitchFamily="49" charset="0"/>
                <a:cs typeface="Courier New" panose="02070309020205020404" pitchFamily="49" charset="0"/>
              </a:rPr>
              <a:t>Matcher </a:t>
            </a:r>
            <a:r>
              <a:rPr lang="en-US" sz="2000" dirty="0" smtClean="0"/>
              <a:t>class </a:t>
            </a:r>
            <a:r>
              <a:rPr lang="en-US" sz="2000" dirty="0"/>
              <a:t>is as follows: </a:t>
            </a:r>
            <a:endParaRPr lang="en-US" sz="2000" dirty="0" smtClean="0"/>
          </a:p>
          <a:p>
            <a:endParaRPr lang="en-US" sz="2000" dirty="0"/>
          </a:p>
          <a:p>
            <a:endParaRPr lang="en-US" sz="2000" dirty="0" smtClean="0"/>
          </a:p>
          <a:p>
            <a:endParaRPr lang="en-US" sz="2000" dirty="0"/>
          </a:p>
          <a:p>
            <a:pPr marL="0" indent="0">
              <a:buNone/>
            </a:pPr>
            <a:endParaRPr lang="en-US" sz="2000" dirty="0"/>
          </a:p>
          <a:p>
            <a:r>
              <a:rPr lang="en-US" sz="2000" dirty="0"/>
              <a:t>After creation, a </a:t>
            </a:r>
            <a:r>
              <a:rPr lang="en-US" sz="2000" dirty="0">
                <a:latin typeface="Courier New" panose="02070309020205020404" pitchFamily="49" charset="0"/>
                <a:cs typeface="Courier New" panose="02070309020205020404" pitchFamily="49" charset="0"/>
              </a:rPr>
              <a:t>Matcher</a:t>
            </a:r>
            <a:r>
              <a:rPr lang="en-US" sz="2000" dirty="0"/>
              <a:t> object can be used to perform three different types of match operations: </a:t>
            </a:r>
          </a:p>
          <a:p>
            <a:pPr lvl="1"/>
            <a:r>
              <a:rPr lang="en-US" sz="1600" dirty="0"/>
              <a:t>The </a:t>
            </a:r>
            <a:r>
              <a:rPr lang="en-US" sz="1600" dirty="0">
                <a:latin typeface="Courier New" panose="02070309020205020404" pitchFamily="49" charset="0"/>
                <a:cs typeface="Courier New" panose="02070309020205020404" pitchFamily="49" charset="0"/>
              </a:rPr>
              <a:t>matches() </a:t>
            </a:r>
            <a:r>
              <a:rPr lang="en-US" sz="1600" dirty="0"/>
              <a:t>method is used to match the entire input sequence against the pattern. </a:t>
            </a:r>
          </a:p>
          <a:p>
            <a:pPr lvl="1"/>
            <a:r>
              <a:rPr lang="en-US" sz="1600" dirty="0"/>
              <a:t>The </a:t>
            </a:r>
            <a:r>
              <a:rPr lang="en-US" sz="1600" dirty="0" err="1">
                <a:latin typeface="Courier New" panose="02070309020205020404" pitchFamily="49" charset="0"/>
                <a:cs typeface="Courier New" panose="02070309020205020404" pitchFamily="49" charset="0"/>
              </a:rPr>
              <a:t>lookingAt</a:t>
            </a:r>
            <a:r>
              <a:rPr lang="en-US" sz="1600" dirty="0">
                <a:latin typeface="Courier New" panose="02070309020205020404" pitchFamily="49" charset="0"/>
                <a:cs typeface="Courier New" panose="02070309020205020404" pitchFamily="49" charset="0"/>
              </a:rPr>
              <a:t>() </a:t>
            </a:r>
            <a:r>
              <a:rPr lang="en-US" sz="1600" dirty="0"/>
              <a:t>method is used to match the input sequence, </a:t>
            </a:r>
            <a:r>
              <a:rPr lang="en-US" sz="1600" dirty="0" smtClean="0"/>
              <a:t>from the </a:t>
            </a:r>
            <a:r>
              <a:rPr lang="en-US" sz="1600" dirty="0"/>
              <a:t>beginning, against the pattern. </a:t>
            </a:r>
          </a:p>
          <a:p>
            <a:pPr lvl="1"/>
            <a:r>
              <a:rPr lang="en-US" sz="1600" dirty="0"/>
              <a:t>The </a:t>
            </a:r>
            <a:r>
              <a:rPr lang="en-US" sz="1600" dirty="0">
                <a:latin typeface="Courier New" panose="02070309020205020404" pitchFamily="49" charset="0"/>
                <a:cs typeface="Courier New" panose="02070309020205020404" pitchFamily="49" charset="0"/>
              </a:rPr>
              <a:t>find() </a:t>
            </a:r>
            <a:r>
              <a:rPr lang="en-US" sz="1600" dirty="0"/>
              <a:t>method is used to scan the input sequence looking for the next subsequence that matches the pattern. </a:t>
            </a:r>
            <a:endParaRPr lang="en-US" sz="1600" dirty="0" smtClean="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a:latin typeface="Courier New" panose="02070309020205020404" pitchFamily="49" charset="0"/>
                <a:cs typeface="Courier New" panose="02070309020205020404" pitchFamily="49" charset="0"/>
              </a:rPr>
              <a:t>Matcher</a:t>
            </a:r>
            <a:r>
              <a:rPr lang="en-US" sz="2400" b="0" i="1" dirty="0"/>
              <a:t> </a:t>
            </a:r>
            <a:r>
              <a:rPr lang="en-US" sz="2400" dirty="0" smtClean="0"/>
              <a:t>Class [1-6</a:t>
            </a:r>
            <a:r>
              <a:rPr lang="en-US" sz="2400" dirty="0"/>
              <a:t>]</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37</a:t>
            </a:fld>
            <a:endParaRPr lang="en-US" dirty="0"/>
          </a:p>
        </p:txBody>
      </p:sp>
      <p:sp>
        <p:nvSpPr>
          <p:cNvPr id="6" name="Rectangle 5"/>
          <p:cNvSpPr/>
          <p:nvPr/>
        </p:nvSpPr>
        <p:spPr>
          <a:xfrm>
            <a:off x="467544" y="3178237"/>
            <a:ext cx="8208912" cy="87408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latin typeface="Courier New" panose="02070309020205020404" pitchFamily="49" charset="0"/>
                <a:cs typeface="Courier New" panose="02070309020205020404" pitchFamily="49" charset="0"/>
              </a:rPr>
              <a:t>public final class Matcher </a:t>
            </a:r>
          </a:p>
          <a:p>
            <a:r>
              <a:rPr lang="en-US" sz="1600" dirty="0">
                <a:latin typeface="Courier New" panose="02070309020205020404" pitchFamily="49" charset="0"/>
                <a:cs typeface="Courier New" panose="02070309020205020404" pitchFamily="49" charset="0"/>
              </a:rPr>
              <a:t>extends Object </a:t>
            </a:r>
          </a:p>
          <a:p>
            <a:r>
              <a:rPr lang="en-US" sz="1600" dirty="0">
                <a:latin typeface="Courier New" panose="02070309020205020404" pitchFamily="49" charset="0"/>
                <a:cs typeface="Courier New" panose="02070309020205020404" pitchFamily="49" charset="0"/>
              </a:rPr>
              <a:t>implements </a:t>
            </a:r>
            <a:r>
              <a:rPr lang="en-US" sz="1600" dirty="0" err="1">
                <a:latin typeface="Courier New" panose="02070309020205020404" pitchFamily="49" charset="0"/>
                <a:cs typeface="Courier New" panose="02070309020205020404" pitchFamily="49" charset="0"/>
              </a:rPr>
              <a:t>MatchResult</a:t>
            </a:r>
            <a:r>
              <a:rPr lang="en-US" sz="1600" dirty="0">
                <a:latin typeface="Courier New" panose="02070309020205020404" pitchFamily="49" charset="0"/>
                <a:cs typeface="Courier New" panose="02070309020205020404" pitchFamily="49" charset="0"/>
              </a:rPr>
              <a:t> </a:t>
            </a:r>
          </a:p>
        </p:txBody>
      </p:sp>
      <p:sp>
        <p:nvSpPr>
          <p:cNvPr id="7" name="TextBox 6"/>
          <p:cNvSpPr txBox="1"/>
          <p:nvPr/>
        </p:nvSpPr>
        <p:spPr>
          <a:xfrm>
            <a:off x="497959" y="2654091"/>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xmlns="" val="1892997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latin typeface="Courier New" panose="02070309020205020404" pitchFamily="49" charset="0"/>
                <a:cs typeface="Courier New" panose="02070309020205020404" pitchFamily="49" charset="0"/>
              </a:rPr>
              <a:t>Matcher</a:t>
            </a:r>
            <a:r>
              <a:rPr lang="en-US" sz="2000" dirty="0"/>
              <a:t> class consists of index methods that provide useful index values that can be used to indicate exactly where the match was found in the input string. </a:t>
            </a:r>
            <a:endParaRPr lang="en-US" sz="2000" dirty="0" smtClean="0"/>
          </a:p>
          <a:p>
            <a:r>
              <a:rPr lang="en-US" sz="2000" dirty="0" smtClean="0"/>
              <a:t>These </a:t>
            </a:r>
            <a:r>
              <a:rPr lang="en-US" sz="2000" dirty="0"/>
              <a:t>are as follows: </a:t>
            </a:r>
            <a:endParaRPr lang="en-US" sz="2000" dirty="0" smtClean="0"/>
          </a:p>
          <a:p>
            <a:pPr lvl="1"/>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start() </a:t>
            </a:r>
            <a:endParaRPr lang="en-US" sz="1600" dirty="0" smtClean="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start(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group</a:t>
            </a:r>
            <a:r>
              <a:rPr lang="en-US" sz="1600" dirty="0" smtClean="0">
                <a:latin typeface="Courier New" panose="02070309020205020404" pitchFamily="49" charset="0"/>
                <a:cs typeface="Courier New" panose="02070309020205020404" pitchFamily="49" charset="0"/>
              </a:rPr>
              <a:t>)</a:t>
            </a:r>
          </a:p>
          <a:p>
            <a:pPr lvl="1"/>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end</a:t>
            </a:r>
            <a:r>
              <a:rPr lang="en-US" sz="1600" dirty="0" smtClean="0">
                <a:latin typeface="Courier New" panose="02070309020205020404" pitchFamily="49" charset="0"/>
                <a:cs typeface="Courier New" panose="02070309020205020404" pitchFamily="49" charset="0"/>
              </a:rPr>
              <a:t>()</a:t>
            </a:r>
          </a:p>
          <a:p>
            <a:pPr lvl="1"/>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end(</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group</a:t>
            </a:r>
            <a:r>
              <a:rPr lang="en-US" sz="1600" dirty="0" smtClean="0">
                <a:latin typeface="Courier New" panose="02070309020205020404" pitchFamily="49" charset="0"/>
                <a:cs typeface="Courier New" panose="02070309020205020404" pitchFamily="49" charset="0"/>
              </a:rPr>
              <a:t>)</a:t>
            </a:r>
          </a:p>
          <a:p>
            <a:r>
              <a:rPr lang="en-US" sz="2000" dirty="0" smtClean="0"/>
              <a:t>The following lists some of the important </a:t>
            </a:r>
            <a:r>
              <a:rPr lang="en-US" sz="2000" dirty="0"/>
              <a:t>methods of the </a:t>
            </a:r>
            <a:r>
              <a:rPr lang="en-US" sz="2000" dirty="0">
                <a:latin typeface="Courier New" panose="02070309020205020404" pitchFamily="49" charset="0"/>
                <a:cs typeface="Courier New" panose="02070309020205020404" pitchFamily="49" charset="0"/>
              </a:rPr>
              <a:t>Matcher</a:t>
            </a:r>
            <a:r>
              <a:rPr lang="en-US" sz="2000" dirty="0"/>
              <a:t> </a:t>
            </a:r>
            <a:r>
              <a:rPr lang="en-US" sz="2000" dirty="0" smtClean="0"/>
              <a:t>class:</a:t>
            </a:r>
          </a:p>
          <a:p>
            <a:pPr lvl="1"/>
            <a:r>
              <a:rPr lang="en-US" sz="1600" dirty="0">
                <a:latin typeface="Courier New" panose="02070309020205020404" pitchFamily="49" charset="0"/>
                <a:cs typeface="Courier New" panose="02070309020205020404" pitchFamily="49" charset="0"/>
              </a:rPr>
              <a:t>Matcher </a:t>
            </a:r>
            <a:r>
              <a:rPr lang="en-US" sz="1600" dirty="0" err="1" smtClean="0">
                <a:latin typeface="Courier New" panose="02070309020205020404" pitchFamily="49" charset="0"/>
                <a:cs typeface="Courier New" panose="02070309020205020404" pitchFamily="49" charset="0"/>
              </a:rPr>
              <a:t>appendReplacement</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StringBuffer</a:t>
            </a:r>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sb</a:t>
            </a:r>
            <a:r>
              <a:rPr lang="en-US" sz="1600" dirty="0">
                <a:latin typeface="Courier New" panose="02070309020205020404" pitchFamily="49" charset="0"/>
                <a:cs typeface="Courier New" panose="02070309020205020404" pitchFamily="49" charset="0"/>
              </a:rPr>
              <a:t>, String replacement) 	</a:t>
            </a:r>
          </a:p>
          <a:p>
            <a:pPr lvl="1"/>
            <a:r>
              <a:rPr lang="en-US" sz="1600" dirty="0" err="1">
                <a:latin typeface="Courier New" panose="02070309020205020404" pitchFamily="49" charset="0"/>
                <a:cs typeface="Courier New" panose="02070309020205020404" pitchFamily="49" charset="0"/>
              </a:rPr>
              <a:t>StringBuffer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appendTail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StringBuffer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sb</a:t>
            </a:r>
            <a:r>
              <a:rPr lang="en-US" sz="1600" dirty="0">
                <a:latin typeface="Courier New" panose="02070309020205020404" pitchFamily="49" charset="0"/>
                <a:cs typeface="Courier New" panose="02070309020205020404" pitchFamily="49" charset="0"/>
              </a:rPr>
              <a:t>) 	</a:t>
            </a:r>
          </a:p>
          <a:p>
            <a:pPr lvl="1"/>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find() 	</a:t>
            </a:r>
          </a:p>
          <a:p>
            <a:pPr lvl="1"/>
            <a:r>
              <a:rPr lang="en-US" sz="1600" dirty="0" err="1">
                <a:latin typeface="Courier New" panose="02070309020205020404" pitchFamily="49" charset="0"/>
                <a:cs typeface="Courier New" panose="02070309020205020404" pitchFamily="49" charset="0"/>
              </a:rPr>
              <a:t>boolean</a:t>
            </a:r>
            <a:r>
              <a:rPr lang="en-US" sz="1600" dirty="0">
                <a:latin typeface="Courier New" panose="02070309020205020404" pitchFamily="49" charset="0"/>
                <a:cs typeface="Courier New" panose="02070309020205020404" pitchFamily="49" charset="0"/>
              </a:rPr>
              <a:t> find(</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start) 	</a:t>
            </a:r>
          </a:p>
          <a:p>
            <a:pPr lvl="1"/>
            <a:r>
              <a:rPr lang="en-US" sz="1600" dirty="0">
                <a:latin typeface="Courier New" panose="02070309020205020404" pitchFamily="49" charset="0"/>
                <a:cs typeface="Courier New" panose="02070309020205020404" pitchFamily="49" charset="0"/>
              </a:rPr>
              <a:t>String group() 	</a:t>
            </a:r>
          </a:p>
          <a:p>
            <a:pPr lvl="1"/>
            <a:r>
              <a:rPr lang="en-US" sz="1600" dirty="0">
                <a:latin typeface="Courier New" panose="02070309020205020404" pitchFamily="49" charset="0"/>
                <a:cs typeface="Courier New" panose="02070309020205020404" pitchFamily="49" charset="0"/>
              </a:rPr>
              <a:t>String group(</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group) 	</a:t>
            </a:r>
          </a:p>
          <a:p>
            <a:pPr lvl="1"/>
            <a:r>
              <a:rPr lang="en-US" sz="1600" dirty="0">
                <a:latin typeface="Courier New" panose="02070309020205020404" pitchFamily="49" charset="0"/>
                <a:cs typeface="Courier New" panose="02070309020205020404" pitchFamily="49" charset="0"/>
              </a:rPr>
              <a:t>String group(String name) 	</a:t>
            </a:r>
          </a:p>
          <a:p>
            <a:pPr lvl="1"/>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groupCount</a:t>
            </a:r>
            <a:r>
              <a:rPr lang="en-US" sz="1600" dirty="0">
                <a:latin typeface="Courier New" panose="02070309020205020404" pitchFamily="49" charset="0"/>
                <a:cs typeface="Courier New" panose="02070309020205020404" pitchFamily="49" charset="0"/>
              </a:rPr>
              <a:t>() 	</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a:t>	</a:t>
            </a:r>
          </a:p>
          <a:p>
            <a:pPr marL="457200" lvl="1" indent="0">
              <a:buNone/>
            </a:pPr>
            <a:r>
              <a:rPr lang="en-US" sz="1600" dirty="0" smtClean="0"/>
              <a:t> </a:t>
            </a:r>
            <a:endParaRPr lang="en-US" sz="1600" dirty="0">
              <a:latin typeface="Courier New" panose="02070309020205020404" pitchFamily="49" charset="0"/>
              <a:cs typeface="Courier New" panose="02070309020205020404" pitchFamily="49" charset="0"/>
            </a:endParaRPr>
          </a:p>
          <a:p>
            <a:endParaRPr lang="en-US" sz="20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a:latin typeface="Courier New" panose="02070309020205020404" pitchFamily="49" charset="0"/>
                <a:cs typeface="Courier New" panose="02070309020205020404" pitchFamily="49" charset="0"/>
              </a:rPr>
              <a:t>Matcher</a:t>
            </a:r>
            <a:r>
              <a:rPr lang="en-US" sz="2400" b="0" i="1" dirty="0"/>
              <a:t> </a:t>
            </a:r>
            <a:r>
              <a:rPr lang="en-US" sz="2400" dirty="0" smtClean="0"/>
              <a:t>Class</a:t>
            </a:r>
            <a:r>
              <a:rPr lang="en-US" sz="2400" dirty="0"/>
              <a:t> </a:t>
            </a:r>
            <a:r>
              <a:rPr lang="en-US" sz="2400" dirty="0" smtClean="0"/>
              <a:t>[2-6</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38</a:t>
            </a:fld>
            <a:endParaRPr lang="en-US" dirty="0"/>
          </a:p>
        </p:txBody>
      </p:sp>
    </p:spTree>
    <p:extLst>
      <p:ext uri="{BB962C8B-B14F-4D97-AF65-F5344CB8AC3E}">
        <p14:creationId xmlns:p14="http://schemas.microsoft.com/office/powerpoint/2010/main" xmlns="" val="1294527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explicit state of a </a:t>
            </a:r>
            <a:r>
              <a:rPr lang="en-US" sz="2000" dirty="0">
                <a:latin typeface="Courier New" panose="02070309020205020404" pitchFamily="49" charset="0"/>
                <a:cs typeface="Courier New" panose="02070309020205020404" pitchFamily="49" charset="0"/>
              </a:rPr>
              <a:t>matcher</a:t>
            </a:r>
            <a:r>
              <a:rPr lang="en-US" sz="2000" dirty="0"/>
              <a:t> includes: </a:t>
            </a:r>
          </a:p>
          <a:p>
            <a:pPr lvl="1"/>
            <a:r>
              <a:rPr lang="en-US" sz="1600" dirty="0" smtClean="0"/>
              <a:t>The </a:t>
            </a:r>
            <a:r>
              <a:rPr lang="en-US" sz="1600" dirty="0"/>
              <a:t>start and end indices of the most recent successful match. </a:t>
            </a:r>
          </a:p>
          <a:p>
            <a:pPr lvl="1"/>
            <a:r>
              <a:rPr lang="en-US" sz="1600" dirty="0" smtClean="0"/>
              <a:t>The </a:t>
            </a:r>
            <a:r>
              <a:rPr lang="en-US" sz="1600" dirty="0"/>
              <a:t>start and end indices of the input subsequence captured by each capturing group in the pattern. </a:t>
            </a:r>
          </a:p>
          <a:p>
            <a:pPr lvl="1"/>
            <a:r>
              <a:rPr lang="en-US" sz="1600" dirty="0" err="1" smtClean="0"/>
              <a:t>Te</a:t>
            </a:r>
            <a:r>
              <a:rPr lang="en-US" sz="1600" dirty="0" smtClean="0"/>
              <a:t> </a:t>
            </a:r>
            <a:r>
              <a:rPr lang="en-US" sz="1600" dirty="0"/>
              <a:t>total count of such subsequences. </a:t>
            </a:r>
            <a:endParaRPr lang="en-US" sz="1600" dirty="0" smtClean="0"/>
          </a:p>
          <a:p>
            <a:r>
              <a:rPr lang="en-US" sz="2000" dirty="0" smtClean="0"/>
              <a:t>The implicit state of a </a:t>
            </a:r>
            <a:r>
              <a:rPr lang="en-US" sz="2000" dirty="0">
                <a:latin typeface="Courier New" panose="02070309020205020404" pitchFamily="49" charset="0"/>
                <a:cs typeface="Courier New" panose="02070309020205020404" pitchFamily="49" charset="0"/>
              </a:rPr>
              <a:t>matcher</a:t>
            </a:r>
            <a:r>
              <a:rPr lang="en-US" sz="2000" dirty="0" smtClean="0"/>
              <a:t> includes: </a:t>
            </a:r>
          </a:p>
          <a:p>
            <a:pPr lvl="1"/>
            <a:r>
              <a:rPr lang="en-US" sz="1600" dirty="0" smtClean="0"/>
              <a:t>input character sequence. </a:t>
            </a:r>
          </a:p>
          <a:p>
            <a:pPr lvl="1"/>
            <a:r>
              <a:rPr lang="en-US" sz="1600" dirty="0" smtClean="0"/>
              <a:t>append </a:t>
            </a:r>
            <a:r>
              <a:rPr lang="en-US" sz="1600" dirty="0"/>
              <a:t>position, which is initially zero. It is updated by the </a:t>
            </a:r>
            <a:r>
              <a:rPr lang="en-US" sz="1600" dirty="0" err="1">
                <a:latin typeface="Courier New" panose="02070309020205020404" pitchFamily="49" charset="0"/>
                <a:cs typeface="Courier New" panose="02070309020205020404" pitchFamily="49" charset="0"/>
              </a:rPr>
              <a:t>appendReplacement</a:t>
            </a:r>
            <a:r>
              <a:rPr lang="en-US" sz="1600" dirty="0">
                <a:latin typeface="Courier New" panose="02070309020205020404" pitchFamily="49" charset="0"/>
                <a:cs typeface="Courier New" panose="02070309020205020404" pitchFamily="49" charset="0"/>
              </a:rPr>
              <a:t>() </a:t>
            </a:r>
            <a:r>
              <a:rPr lang="en-US" sz="1600" dirty="0"/>
              <a:t>method. </a:t>
            </a:r>
            <a:r>
              <a:rPr lang="en-US" dirty="0">
                <a:latin typeface="Courier New" panose="02070309020205020404" pitchFamily="49" charset="0"/>
                <a:cs typeface="Courier New" panose="02070309020205020404" pitchFamily="49" charset="0"/>
              </a:rPr>
              <a:t>	</a:t>
            </a:r>
          </a:p>
          <a:p>
            <a:r>
              <a:rPr lang="en-US" sz="2000" dirty="0"/>
              <a:t>The </a:t>
            </a:r>
            <a:r>
              <a:rPr lang="en-US" sz="2000" dirty="0">
                <a:latin typeface="Courier New" panose="02070309020205020404" pitchFamily="49" charset="0"/>
                <a:cs typeface="Courier New" panose="02070309020205020404" pitchFamily="49" charset="0"/>
              </a:rPr>
              <a:t>reset() </a:t>
            </a:r>
            <a:r>
              <a:rPr lang="en-US" sz="2000" dirty="0"/>
              <a:t>method helps the matcher to be explicitly reset. </a:t>
            </a:r>
            <a:endParaRPr lang="en-US" sz="2000" dirty="0" smtClean="0"/>
          </a:p>
          <a:p>
            <a:r>
              <a:rPr lang="en-US" sz="2000" dirty="0" smtClean="0"/>
              <a:t>If </a:t>
            </a:r>
            <a:r>
              <a:rPr lang="en-US" sz="2000" dirty="0"/>
              <a:t>a new input sequence is desired, the </a:t>
            </a:r>
            <a:r>
              <a:rPr lang="en-US" sz="2000" dirty="0">
                <a:latin typeface="Courier New" panose="02070309020205020404" pitchFamily="49" charset="0"/>
                <a:cs typeface="Courier New" panose="02070309020205020404" pitchFamily="49" charset="0"/>
              </a:rPr>
              <a:t>reset(</a:t>
            </a:r>
            <a:r>
              <a:rPr lang="en-US" sz="2000" dirty="0" err="1">
                <a:latin typeface="Courier New" panose="02070309020205020404" pitchFamily="49" charset="0"/>
                <a:cs typeface="Courier New" panose="02070309020205020404" pitchFamily="49" charset="0"/>
              </a:rPr>
              <a:t>CharSequence</a:t>
            </a:r>
            <a:r>
              <a:rPr lang="en-US" sz="2000" dirty="0">
                <a:latin typeface="Courier New" panose="02070309020205020404" pitchFamily="49" charset="0"/>
                <a:cs typeface="Courier New" panose="02070309020205020404" pitchFamily="49" charset="0"/>
              </a:rPr>
              <a:t>) </a:t>
            </a:r>
            <a:r>
              <a:rPr lang="en-US" sz="2000" dirty="0"/>
              <a:t>method can be invoked. </a:t>
            </a:r>
            <a:endParaRPr lang="en-US" sz="2000" dirty="0" smtClean="0"/>
          </a:p>
          <a:p>
            <a:r>
              <a:rPr lang="en-US" sz="2000" dirty="0" smtClean="0"/>
              <a:t>The </a:t>
            </a:r>
            <a:r>
              <a:rPr lang="en-US" sz="2000" dirty="0"/>
              <a:t>reset operation on a matcher discards its explicit state information and sets the append position to zero. </a:t>
            </a:r>
          </a:p>
          <a:p>
            <a:r>
              <a:rPr lang="en-US" sz="2000" dirty="0"/>
              <a:t>Instances of the </a:t>
            </a:r>
            <a:r>
              <a:rPr lang="en-US" sz="2000" dirty="0">
                <a:latin typeface="Courier New" panose="02070309020205020404" pitchFamily="49" charset="0"/>
                <a:cs typeface="Courier New" panose="02070309020205020404" pitchFamily="49" charset="0"/>
              </a:rPr>
              <a:t>Matcher</a:t>
            </a:r>
            <a:r>
              <a:rPr lang="en-US" sz="2000" dirty="0"/>
              <a:t> class are not safe for use by multiple concurrent threads. 	</a:t>
            </a:r>
          </a:p>
          <a:p>
            <a:pPr marL="457200" lvl="1" indent="0">
              <a:buNone/>
            </a:pPr>
            <a:r>
              <a:rPr lang="en-US" sz="1600" dirty="0" smtClean="0"/>
              <a:t> </a:t>
            </a:r>
            <a:endParaRPr lang="en-US" sz="1600" dirty="0">
              <a:latin typeface="Courier New" panose="02070309020205020404" pitchFamily="49" charset="0"/>
              <a:cs typeface="Courier New" panose="02070309020205020404" pitchFamily="49" charset="0"/>
            </a:endParaRPr>
          </a:p>
          <a:p>
            <a:endParaRPr lang="en-US" sz="20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a:latin typeface="Courier New" panose="02070309020205020404" pitchFamily="49" charset="0"/>
                <a:cs typeface="Courier New" panose="02070309020205020404" pitchFamily="49" charset="0"/>
              </a:rPr>
              <a:t>Matcher</a:t>
            </a:r>
            <a:r>
              <a:rPr lang="en-US" sz="2400" b="0" i="1" dirty="0"/>
              <a:t> </a:t>
            </a:r>
            <a:r>
              <a:rPr lang="en-US" sz="2400" dirty="0" smtClean="0"/>
              <a:t>Class</a:t>
            </a:r>
            <a:r>
              <a:rPr lang="en-US" sz="2400" dirty="0"/>
              <a:t> </a:t>
            </a:r>
            <a:r>
              <a:rPr lang="en-US" sz="2400" dirty="0" smtClean="0"/>
              <a:t>[3-6</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39</a:t>
            </a:fld>
            <a:endParaRPr lang="en-US" dirty="0"/>
          </a:p>
        </p:txBody>
      </p:sp>
    </p:spTree>
    <p:extLst>
      <p:ext uri="{BB962C8B-B14F-4D97-AF65-F5344CB8AC3E}">
        <p14:creationId xmlns:p14="http://schemas.microsoft.com/office/powerpoint/2010/main" xmlns="" val="3494745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a:t>Overview of the </a:t>
            </a:r>
            <a:r>
              <a:rPr lang="en-US" sz="2400" dirty="0" err="1" smtClean="0">
                <a:latin typeface="Courier New" panose="02070309020205020404" pitchFamily="49" charset="0"/>
                <a:cs typeface="Courier New" panose="02070309020205020404" pitchFamily="49" charset="0"/>
              </a:rPr>
              <a:t>java.lang</a:t>
            </a:r>
            <a:r>
              <a:rPr lang="en-US" sz="2400" dirty="0" smtClean="0"/>
              <a:t> Package</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a:t>
            </a:fld>
            <a:endParaRPr lang="en-US" dirty="0"/>
          </a:p>
        </p:txBody>
      </p:sp>
      <p:sp>
        <p:nvSpPr>
          <p:cNvPr id="7" name="Content Placeholder 1"/>
          <p:cNvSpPr>
            <a:spLocks noGrp="1"/>
          </p:cNvSpPr>
          <p:nvPr>
            <p:ph idx="1"/>
          </p:nvPr>
        </p:nvSpPr>
        <p:spPr>
          <a:xfrm>
            <a:off x="323528" y="914400"/>
            <a:ext cx="8371656" cy="5257800"/>
          </a:xfrm>
        </p:spPr>
        <p:txBody>
          <a:bodyPr/>
          <a:lstStyle/>
          <a:p>
            <a:pPr algn="just" eaLnBrk="1" hangingPunct="1"/>
            <a:r>
              <a:rPr lang="en-US" sz="1800" dirty="0"/>
              <a:t>The </a:t>
            </a:r>
            <a:r>
              <a:rPr lang="en-US" sz="1800" dirty="0" err="1">
                <a:latin typeface="Courier New" panose="02070309020205020404" pitchFamily="49" charset="0"/>
                <a:cs typeface="Courier New" panose="02070309020205020404" pitchFamily="49" charset="0"/>
              </a:rPr>
              <a:t>java.lang</a:t>
            </a:r>
            <a:r>
              <a:rPr lang="en-US" sz="1800" dirty="0"/>
              <a:t> package  provides  classes  that  are  fundamental  for  the  creation  of  a  Java  program. </a:t>
            </a:r>
          </a:p>
          <a:p>
            <a:pPr algn="just" eaLnBrk="1" hangingPunct="1"/>
            <a:r>
              <a:rPr lang="en-US" sz="1800" dirty="0"/>
              <a:t>This includes the root classes that form the class hierarchy, basic exceptions, types tied to the language </a:t>
            </a:r>
            <a:r>
              <a:rPr lang="en-US" sz="1800" dirty="0" smtClean="0"/>
              <a:t>definition</a:t>
            </a:r>
            <a:r>
              <a:rPr lang="en-US" sz="1800" dirty="0"/>
              <a:t>, threading, math functions, security functions, </a:t>
            </a:r>
            <a:r>
              <a:rPr lang="en-US" sz="1800" dirty="0" smtClean="0"/>
              <a:t>and information </a:t>
            </a:r>
            <a:r>
              <a:rPr lang="en-US" sz="1800" dirty="0"/>
              <a:t>on the underlying native </a:t>
            </a:r>
            <a:r>
              <a:rPr lang="en-US" sz="1800" dirty="0" smtClean="0"/>
              <a:t>system</a:t>
            </a:r>
            <a:r>
              <a:rPr lang="en-US" sz="1800" dirty="0"/>
              <a:t>. </a:t>
            </a:r>
            <a:endParaRPr lang="en-US" sz="1800" dirty="0" smtClean="0"/>
          </a:p>
          <a:p>
            <a:pPr algn="just" eaLnBrk="1" hangingPunct="1"/>
            <a:r>
              <a:rPr lang="en-US" sz="1800" dirty="0" smtClean="0"/>
              <a:t>The </a:t>
            </a:r>
            <a:r>
              <a:rPr lang="en-US" sz="1800" dirty="0"/>
              <a:t>most important classes are as follows</a:t>
            </a:r>
            <a:r>
              <a:rPr lang="en-US" sz="1800" dirty="0" smtClean="0"/>
              <a:t>:</a:t>
            </a:r>
          </a:p>
          <a:p>
            <a:pPr lvl="1" algn="just" eaLnBrk="1" hangingPunct="1"/>
            <a:r>
              <a:rPr lang="en-US" sz="1400" b="1" dirty="0">
                <a:cs typeface="Courier New" panose="02070309020205020404" pitchFamily="49" charset="0"/>
              </a:rPr>
              <a:t>Object</a:t>
            </a:r>
            <a:r>
              <a:rPr lang="en-US" sz="1400" dirty="0"/>
              <a:t>: </a:t>
            </a:r>
            <a:r>
              <a:rPr lang="en-US" sz="1400" dirty="0" smtClean="0"/>
              <a:t>Which </a:t>
            </a:r>
            <a:r>
              <a:rPr lang="en-US" sz="1400" dirty="0"/>
              <a:t>is the root of the class </a:t>
            </a:r>
            <a:r>
              <a:rPr lang="en-US" sz="1400" dirty="0" smtClean="0"/>
              <a:t>hierarchy. </a:t>
            </a:r>
            <a:endParaRPr lang="en-US" sz="1400" dirty="0"/>
          </a:p>
          <a:p>
            <a:pPr lvl="1" algn="just" eaLnBrk="1" hangingPunct="1"/>
            <a:r>
              <a:rPr lang="en-US" sz="1400" b="1" dirty="0">
                <a:cs typeface="Courier New" panose="02070309020205020404" pitchFamily="49" charset="0"/>
              </a:rPr>
              <a:t>Class</a:t>
            </a:r>
            <a:r>
              <a:rPr lang="en-US" sz="1400" dirty="0"/>
              <a:t>: </a:t>
            </a:r>
            <a:r>
              <a:rPr lang="en-US" sz="1400" dirty="0" smtClean="0"/>
              <a:t>Instances </a:t>
            </a:r>
            <a:r>
              <a:rPr lang="en-US" sz="1400" dirty="0"/>
              <a:t>of this class represent classes at run time</a:t>
            </a:r>
            <a:r>
              <a:rPr lang="en-US" sz="1400" dirty="0" smtClean="0"/>
              <a:t>.</a:t>
            </a:r>
          </a:p>
          <a:p>
            <a:pPr algn="just" eaLnBrk="1" hangingPunct="1"/>
            <a:r>
              <a:rPr lang="en-US" sz="1800" dirty="0"/>
              <a:t>The other important classes and interfaces in </a:t>
            </a:r>
            <a:r>
              <a:rPr lang="en-US" sz="1800" dirty="0" err="1" smtClean="0">
                <a:latin typeface="Courier New" panose="02070309020205020404" pitchFamily="49" charset="0"/>
                <a:cs typeface="Courier New" panose="02070309020205020404" pitchFamily="49" charset="0"/>
              </a:rPr>
              <a:t>java.lang</a:t>
            </a:r>
            <a:r>
              <a:rPr lang="en-US" sz="1800" dirty="0" smtClean="0"/>
              <a:t> package </a:t>
            </a:r>
            <a:r>
              <a:rPr lang="en-US" sz="1800" dirty="0"/>
              <a:t>are as follows</a:t>
            </a:r>
            <a:r>
              <a:rPr lang="en-US" sz="1800" dirty="0" smtClean="0"/>
              <a:t>:</a:t>
            </a:r>
          </a:p>
          <a:p>
            <a:pPr lvl="1" algn="just" eaLnBrk="1" hangingPunct="1"/>
            <a:r>
              <a:rPr lang="en-US" sz="1400" dirty="0" err="1" smtClean="0">
                <a:latin typeface="Courier New" panose="02070309020205020404" pitchFamily="49" charset="0"/>
                <a:cs typeface="Courier New" panose="02070309020205020404" pitchFamily="49" charset="0"/>
              </a:rPr>
              <a:t>Enum</a:t>
            </a:r>
            <a:endParaRPr lang="en-US" sz="1400" dirty="0" smtClean="0">
              <a:latin typeface="Courier New" panose="02070309020205020404" pitchFamily="49" charset="0"/>
              <a:cs typeface="Courier New" panose="02070309020205020404" pitchFamily="49" charset="0"/>
            </a:endParaRPr>
          </a:p>
          <a:p>
            <a:pPr lvl="1" algn="just" eaLnBrk="1" hangingPunct="1"/>
            <a:r>
              <a:rPr lang="en-US" sz="1400" dirty="0" err="1" smtClean="0">
                <a:latin typeface="Courier New" panose="02070309020205020404" pitchFamily="49" charset="0"/>
                <a:cs typeface="Courier New" panose="02070309020205020404" pitchFamily="49" charset="0"/>
              </a:rPr>
              <a:t>Throwable</a:t>
            </a:r>
            <a:endParaRPr lang="en-US" sz="1400" dirty="0" smtClean="0">
              <a:latin typeface="Courier New" panose="02070309020205020404" pitchFamily="49" charset="0"/>
              <a:cs typeface="Courier New" panose="02070309020205020404" pitchFamily="49" charset="0"/>
            </a:endParaRPr>
          </a:p>
          <a:p>
            <a:pPr lvl="1" algn="just" eaLnBrk="1" hangingPunct="1"/>
            <a:r>
              <a:rPr lang="en-US" sz="1400" dirty="0">
                <a:latin typeface="Courier New" panose="02070309020205020404" pitchFamily="49" charset="0"/>
                <a:cs typeface="Courier New" panose="02070309020205020404" pitchFamily="49" charset="0"/>
              </a:rPr>
              <a:t>Error, Exception,</a:t>
            </a:r>
            <a:r>
              <a:rPr lang="en-US" sz="1400" dirty="0">
                <a:cs typeface="Courier New" panose="02070309020205020404" pitchFamily="49" charset="0"/>
              </a:rPr>
              <a:t> and </a:t>
            </a:r>
            <a:r>
              <a:rPr lang="en-US" sz="1400" dirty="0" err="1" smtClean="0">
                <a:latin typeface="Courier New" panose="02070309020205020404" pitchFamily="49" charset="0"/>
                <a:cs typeface="Courier New" panose="02070309020205020404" pitchFamily="49" charset="0"/>
              </a:rPr>
              <a:t>RuntimeException</a:t>
            </a:r>
            <a:endParaRPr lang="en-US" sz="1400" dirty="0" smtClean="0">
              <a:latin typeface="Courier New" panose="02070309020205020404" pitchFamily="49" charset="0"/>
              <a:cs typeface="Courier New" panose="02070309020205020404" pitchFamily="49" charset="0"/>
            </a:endParaRPr>
          </a:p>
          <a:p>
            <a:pPr lvl="1" algn="just" eaLnBrk="1" hangingPunct="1"/>
            <a:r>
              <a:rPr lang="en-US" sz="1400" dirty="0">
                <a:latin typeface="Courier New" panose="02070309020205020404" pitchFamily="49" charset="0"/>
                <a:cs typeface="Courier New" panose="02070309020205020404" pitchFamily="49" charset="0"/>
              </a:rPr>
              <a:t>Exception classes </a:t>
            </a:r>
            <a:r>
              <a:rPr lang="en-US" sz="1400" dirty="0">
                <a:cs typeface="Courier New" panose="02070309020205020404" pitchFamily="49" charset="0"/>
              </a:rPr>
              <a:t>thrown for language-level and other common </a:t>
            </a:r>
            <a:r>
              <a:rPr lang="en-US" sz="1400" dirty="0" smtClean="0">
                <a:cs typeface="Courier New" panose="02070309020205020404" pitchFamily="49" charset="0"/>
              </a:rPr>
              <a:t>exceptions</a:t>
            </a:r>
          </a:p>
          <a:p>
            <a:pPr lvl="1" algn="just" eaLnBrk="1" hangingPunct="1"/>
            <a:r>
              <a:rPr lang="en-US" sz="1400" dirty="0" smtClean="0">
                <a:latin typeface="Courier New" panose="02070309020205020404" pitchFamily="49" charset="0"/>
                <a:cs typeface="Courier New" panose="02070309020205020404" pitchFamily="49" charset="0"/>
              </a:rPr>
              <a:t>Thread</a:t>
            </a:r>
            <a:r>
              <a:rPr lang="en-US" sz="1400" dirty="0" smtClean="0">
                <a:cs typeface="Courier New" panose="02070309020205020404" pitchFamily="49" charset="0"/>
              </a:rPr>
              <a:t> and </a:t>
            </a:r>
            <a:r>
              <a:rPr lang="en-US" sz="1400" dirty="0" smtClean="0">
                <a:latin typeface="Courier New" panose="02070309020205020404" pitchFamily="49" charset="0"/>
                <a:cs typeface="Courier New" panose="02070309020205020404" pitchFamily="49" charset="0"/>
              </a:rPr>
              <a:t>String</a:t>
            </a:r>
          </a:p>
          <a:p>
            <a:pPr lvl="1" algn="just" eaLnBrk="1" hangingPunct="1"/>
            <a:r>
              <a:rPr lang="en-US" sz="1400" dirty="0" err="1" smtClean="0">
                <a:latin typeface="Courier New" panose="02070309020205020404" pitchFamily="49" charset="0"/>
                <a:cs typeface="Courier New" panose="02070309020205020404" pitchFamily="49" charset="0"/>
              </a:rPr>
              <a:t>StringBuffer</a:t>
            </a:r>
            <a:r>
              <a:rPr lang="en-US" sz="1400" dirty="0" smtClean="0">
                <a:cs typeface="Courier New" panose="02070309020205020404" pitchFamily="49" charset="0"/>
              </a:rPr>
              <a:t> and </a:t>
            </a:r>
            <a:r>
              <a:rPr lang="en-US" sz="1400" dirty="0" err="1" smtClean="0">
                <a:latin typeface="Courier New" panose="02070309020205020404" pitchFamily="49" charset="0"/>
                <a:cs typeface="Courier New" panose="02070309020205020404" pitchFamily="49" charset="0"/>
              </a:rPr>
              <a:t>StringBuilder</a:t>
            </a:r>
            <a:endParaRPr lang="en-US" sz="1400" dirty="0" smtClean="0">
              <a:latin typeface="Courier New" panose="02070309020205020404" pitchFamily="49" charset="0"/>
              <a:cs typeface="Courier New" panose="02070309020205020404" pitchFamily="49" charset="0"/>
            </a:endParaRPr>
          </a:p>
          <a:p>
            <a:pPr lvl="1" algn="just" eaLnBrk="1" hangingPunct="1"/>
            <a:r>
              <a:rPr lang="en-US" sz="1400" dirty="0" smtClean="0">
                <a:latin typeface="Courier New" panose="02070309020205020404" pitchFamily="49" charset="0"/>
                <a:cs typeface="Courier New" panose="02070309020205020404" pitchFamily="49" charset="0"/>
              </a:rPr>
              <a:t>Comparable</a:t>
            </a:r>
            <a:r>
              <a:rPr lang="en-US" sz="1400" dirty="0" smtClean="0">
                <a:cs typeface="Courier New" panose="02070309020205020404" pitchFamily="49" charset="0"/>
              </a:rPr>
              <a:t> and </a:t>
            </a:r>
            <a:r>
              <a:rPr lang="en-US" sz="1400" dirty="0" err="1" smtClean="0">
                <a:latin typeface="Courier New" panose="02070309020205020404" pitchFamily="49" charset="0"/>
                <a:cs typeface="Courier New" panose="02070309020205020404" pitchFamily="49" charset="0"/>
              </a:rPr>
              <a:t>Iterable</a:t>
            </a:r>
            <a:endParaRPr lang="en-US" sz="1400" dirty="0" smtClean="0">
              <a:latin typeface="Courier New" panose="02070309020205020404" pitchFamily="49" charset="0"/>
              <a:cs typeface="Courier New" panose="02070309020205020404" pitchFamily="49" charset="0"/>
            </a:endParaRPr>
          </a:p>
          <a:p>
            <a:pPr lvl="1" algn="just" eaLnBrk="1" hangingPunct="1"/>
            <a:r>
              <a:rPr lang="en-US" sz="1400" dirty="0">
                <a:latin typeface="Courier New" panose="02070309020205020404" pitchFamily="49" charset="0"/>
                <a:cs typeface="Courier New" panose="02070309020205020404" pitchFamily="49" charset="0"/>
              </a:rPr>
              <a:t>Process, </a:t>
            </a:r>
            <a:r>
              <a:rPr lang="en-US" sz="1400" dirty="0" err="1">
                <a:latin typeface="Courier New" panose="02070309020205020404" pitchFamily="49" charset="0"/>
                <a:cs typeface="Courier New" panose="02070309020205020404" pitchFamily="49" charset="0"/>
              </a:rPr>
              <a:t>ClassLoader</a:t>
            </a:r>
            <a:r>
              <a:rPr lang="en-US" sz="1400" dirty="0">
                <a:latin typeface="Courier New" panose="02070309020205020404" pitchFamily="49" charset="0"/>
                <a:cs typeface="Courier New" panose="02070309020205020404" pitchFamily="49" charset="0"/>
              </a:rPr>
              <a:t>, Runtime, System, </a:t>
            </a:r>
            <a:r>
              <a:rPr lang="en-US" sz="1400" dirty="0">
                <a:cs typeface="Courier New" panose="02070309020205020404" pitchFamily="49" charset="0"/>
              </a:rPr>
              <a:t> and </a:t>
            </a:r>
            <a:r>
              <a:rPr lang="en-US" sz="1400" dirty="0" err="1" smtClean="0">
                <a:latin typeface="Courier New" panose="02070309020205020404" pitchFamily="49" charset="0"/>
                <a:cs typeface="Courier New" panose="02070309020205020404" pitchFamily="49" charset="0"/>
              </a:rPr>
              <a:t>SecurityManager</a:t>
            </a:r>
            <a:endParaRPr lang="en-US" sz="1400" dirty="0" smtClean="0">
              <a:latin typeface="Courier New" panose="02070309020205020404" pitchFamily="49" charset="0"/>
              <a:cs typeface="Courier New" panose="02070309020205020404" pitchFamily="49" charset="0"/>
            </a:endParaRPr>
          </a:p>
          <a:p>
            <a:pPr lvl="1" algn="just" eaLnBrk="1" hangingPunct="1"/>
            <a:r>
              <a:rPr lang="en-US" sz="1400" dirty="0" smtClean="0">
                <a:latin typeface="Courier New" panose="02070309020205020404" pitchFamily="49" charset="0"/>
                <a:cs typeface="Courier New" panose="02070309020205020404" pitchFamily="49" charset="0"/>
              </a:rPr>
              <a:t>Math</a:t>
            </a:r>
          </a:p>
          <a:p>
            <a:pPr lvl="1" algn="just" eaLnBrk="1" hangingPunct="1"/>
            <a:r>
              <a:rPr lang="en-US" sz="1400" dirty="0">
                <a:latin typeface="Courier New" panose="02070309020205020404" pitchFamily="49" charset="0"/>
                <a:cs typeface="Courier New" panose="02070309020205020404" pitchFamily="49" charset="0"/>
              </a:rPr>
              <a:t>Wrapper classes </a:t>
            </a:r>
            <a:r>
              <a:rPr lang="en-US" sz="1400" dirty="0">
                <a:cs typeface="Courier New" panose="02070309020205020404" pitchFamily="49" charset="0"/>
              </a:rPr>
              <a:t>that encapsulate primitive types as objects</a:t>
            </a:r>
          </a:p>
        </p:txBody>
      </p:sp>
    </p:spTree>
    <p:extLst>
      <p:ext uri="{BB962C8B-B14F-4D97-AF65-F5344CB8AC3E}">
        <p14:creationId xmlns:p14="http://schemas.microsoft.com/office/powerpoint/2010/main" xmlns="" val="36934042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r>
              <a:rPr lang="en-US" sz="2000" dirty="0"/>
              <a:t>The </a:t>
            </a:r>
            <a:r>
              <a:rPr lang="en-US" sz="2000" dirty="0" smtClean="0"/>
              <a:t>following Code </a:t>
            </a:r>
            <a:r>
              <a:rPr lang="en-US" sz="2000" dirty="0"/>
              <a:t>Snippet </a:t>
            </a:r>
            <a:r>
              <a:rPr lang="en-US" sz="2000" dirty="0" smtClean="0"/>
              <a:t>explains </a:t>
            </a:r>
            <a:r>
              <a:rPr lang="en-US" sz="2000" dirty="0"/>
              <a:t>the use of </a:t>
            </a:r>
            <a:r>
              <a:rPr lang="en-US" sz="2000" dirty="0">
                <a:latin typeface="Courier New" panose="02070309020205020404" pitchFamily="49" charset="0"/>
                <a:cs typeface="Courier New" panose="02070309020205020404" pitchFamily="49" charset="0"/>
              </a:rPr>
              <a:t>Pattern</a:t>
            </a:r>
            <a:r>
              <a:rPr lang="en-US" sz="2000" dirty="0"/>
              <a:t> and </a:t>
            </a:r>
            <a:r>
              <a:rPr lang="en-US" sz="2000" dirty="0">
                <a:latin typeface="Courier New" panose="02070309020205020404" pitchFamily="49" charset="0"/>
                <a:cs typeface="Courier New" panose="02070309020205020404" pitchFamily="49" charset="0"/>
              </a:rPr>
              <a:t>Matcher</a:t>
            </a:r>
            <a:r>
              <a:rPr lang="en-US" sz="2000" dirty="0"/>
              <a:t> for creating and evaluating regular </a:t>
            </a:r>
            <a:r>
              <a:rPr lang="en-US" sz="2000" dirty="0" smtClean="0"/>
              <a:t>expressions:</a:t>
            </a:r>
            <a:r>
              <a:rPr lang="en-US" sz="2000" dirty="0"/>
              <a:t>	</a:t>
            </a:r>
          </a:p>
          <a:p>
            <a:pPr marL="457200" lvl="1" indent="0">
              <a:buNone/>
            </a:pPr>
            <a:r>
              <a:rPr lang="en-US" sz="1600" dirty="0" smtClean="0"/>
              <a:t> </a:t>
            </a:r>
            <a:endParaRPr lang="en-US" sz="1600" dirty="0">
              <a:latin typeface="Courier New" panose="02070309020205020404" pitchFamily="49" charset="0"/>
              <a:cs typeface="Courier New" panose="02070309020205020404" pitchFamily="49" charset="0"/>
            </a:endParaRPr>
          </a:p>
          <a:p>
            <a:endParaRPr lang="en-US" sz="20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a:latin typeface="Courier New" panose="02070309020205020404" pitchFamily="49" charset="0"/>
                <a:cs typeface="Courier New" panose="02070309020205020404" pitchFamily="49" charset="0"/>
              </a:rPr>
              <a:t>Matcher</a:t>
            </a:r>
            <a:r>
              <a:rPr lang="en-US" sz="2400" b="0" i="1" dirty="0"/>
              <a:t> </a:t>
            </a:r>
            <a:r>
              <a:rPr lang="en-US" sz="2400" dirty="0" smtClean="0"/>
              <a:t>Class [4-6</a:t>
            </a:r>
            <a:r>
              <a:rPr lang="en-US" sz="2400" dirty="0"/>
              <a:t>]</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40</a:t>
            </a:fld>
            <a:endParaRPr lang="en-US" dirty="0"/>
          </a:p>
        </p:txBody>
      </p:sp>
      <p:sp>
        <p:nvSpPr>
          <p:cNvPr id="6" name="Rectangle 5"/>
          <p:cNvSpPr/>
          <p:nvPr/>
        </p:nvSpPr>
        <p:spPr>
          <a:xfrm>
            <a:off x="467544" y="2276872"/>
            <a:ext cx="8208912" cy="399801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java.util.regex.Pattern</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java.util.regex.Matcher</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class </a:t>
            </a:r>
            <a:r>
              <a:rPr lang="en-US" sz="1800" dirty="0" err="1">
                <a:latin typeface="Courier New" panose="02070309020205020404" pitchFamily="49" charset="0"/>
                <a:cs typeface="Courier New" panose="02070309020205020404" pitchFamily="49" charset="0"/>
              </a:rPr>
              <a:t>RegexTest</a:t>
            </a:r>
            <a:r>
              <a:rPr lang="en-US" sz="1800" dirty="0">
                <a:latin typeface="Courier New" panose="02070309020205020404" pitchFamily="49" charset="0"/>
                <a:cs typeface="Courier New" panose="02070309020205020404" pitchFamily="49" charset="0"/>
              </a:rPr>
              <a:t>{ </a:t>
            </a:r>
          </a:p>
          <a:p>
            <a:pPr indent="514350"/>
            <a:r>
              <a:rPr lang="en-US" sz="1800" dirty="0">
                <a:latin typeface="Courier New" panose="02070309020205020404" pitchFamily="49" charset="0"/>
                <a:cs typeface="Courier New" panose="02070309020205020404" pitchFamily="49" charset="0"/>
              </a:rPr>
              <a:t>public static void main(String[] </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 </a:t>
            </a:r>
          </a:p>
          <a:p>
            <a:pPr indent="571500"/>
            <a:r>
              <a:rPr lang="en-US" sz="1800" dirty="0">
                <a:latin typeface="Courier New" panose="02070309020205020404" pitchFamily="49" charset="0"/>
                <a:cs typeface="Courier New" panose="02070309020205020404" pitchFamily="49" charset="0"/>
              </a:rPr>
              <a:t>String flag; </a:t>
            </a:r>
          </a:p>
          <a:p>
            <a:pPr indent="571500"/>
            <a:r>
              <a:rPr lang="en-US" sz="1800" dirty="0">
                <a:latin typeface="Courier New" panose="02070309020205020404" pitchFamily="49" charset="0"/>
                <a:cs typeface="Courier New" panose="02070309020205020404" pitchFamily="49" charset="0"/>
              </a:rPr>
              <a:t>while (true) { </a:t>
            </a:r>
          </a:p>
          <a:p>
            <a:pPr indent="1028700"/>
            <a:r>
              <a:rPr lang="en-US" sz="1800" dirty="0">
                <a:latin typeface="Courier New" panose="02070309020205020404" pitchFamily="49" charset="0"/>
                <a:cs typeface="Courier New" panose="02070309020205020404" pitchFamily="49" charset="0"/>
              </a:rPr>
              <a:t>Pattern pattern1 = </a:t>
            </a:r>
          </a:p>
          <a:p>
            <a:pPr indent="1028700"/>
            <a:r>
              <a:rPr lang="en-US" sz="1800" dirty="0" err="1">
                <a:latin typeface="Courier New" panose="02070309020205020404" pitchFamily="49" charset="0"/>
                <a:cs typeface="Courier New" panose="02070309020205020404" pitchFamily="49" charset="0"/>
              </a:rPr>
              <a:t>Pattern.compile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readLine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nEnter</a:t>
            </a:r>
            <a:r>
              <a:rPr lang="en-US" sz="1800" dirty="0">
                <a:latin typeface="Courier New" panose="02070309020205020404" pitchFamily="49" charset="0"/>
                <a:cs typeface="Courier New" panose="02070309020205020404" pitchFamily="49" charset="0"/>
              </a:rPr>
              <a:t> expression: “)); </a:t>
            </a:r>
          </a:p>
          <a:p>
            <a:pPr indent="1028700"/>
            <a:r>
              <a:rPr lang="en-US" sz="1800" dirty="0">
                <a:latin typeface="Courier New" panose="02070309020205020404" pitchFamily="49" charset="0"/>
                <a:cs typeface="Courier New" panose="02070309020205020404" pitchFamily="49" charset="0"/>
              </a:rPr>
              <a:t>Matcher matcher1 = </a:t>
            </a:r>
          </a:p>
          <a:p>
            <a:pPr indent="1028700"/>
            <a:r>
              <a:rPr lang="en-US" sz="1800" dirty="0">
                <a:latin typeface="Courier New" panose="02070309020205020404" pitchFamily="49" charset="0"/>
                <a:cs typeface="Courier New" panose="02070309020205020404" pitchFamily="49" charset="0"/>
              </a:rPr>
              <a:t>pattern1.matcher(</a:t>
            </a:r>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readLine</a:t>
            </a:r>
            <a:r>
              <a:rPr lang="en-US" sz="1800" dirty="0">
                <a:latin typeface="Courier New" panose="02070309020205020404" pitchFamily="49" charset="0"/>
                <a:cs typeface="Courier New" panose="02070309020205020404" pitchFamily="49" charset="0"/>
              </a:rPr>
              <a:t>(“Enter string to search: “)); </a:t>
            </a:r>
          </a:p>
          <a:p>
            <a:pPr indent="1028700"/>
            <a:r>
              <a:rPr lang="en-US" sz="1800" dirty="0" err="1">
                <a:latin typeface="Courier New" panose="02070309020205020404" pitchFamily="49" charset="0"/>
                <a:cs typeface="Courier New" panose="02070309020205020404" pitchFamily="49" charset="0"/>
              </a:rPr>
              <a:t>boolean</a:t>
            </a:r>
            <a:r>
              <a:rPr lang="en-US" sz="1800" dirty="0">
                <a:latin typeface="Courier New" panose="02070309020205020404" pitchFamily="49" charset="0"/>
                <a:cs typeface="Courier New" panose="02070309020205020404" pitchFamily="49" charset="0"/>
              </a:rPr>
              <a:t> found = false; </a:t>
            </a:r>
          </a:p>
        </p:txBody>
      </p:sp>
      <p:sp>
        <p:nvSpPr>
          <p:cNvPr id="7" name="TextBox 6"/>
          <p:cNvSpPr txBox="1"/>
          <p:nvPr/>
        </p:nvSpPr>
        <p:spPr>
          <a:xfrm>
            <a:off x="467544" y="170080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27194870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457200" lvl="1" indent="0">
              <a:buNone/>
            </a:pPr>
            <a:r>
              <a:rPr lang="en-US" sz="1600" dirty="0" smtClean="0"/>
              <a:t> </a:t>
            </a:r>
            <a:endParaRPr lang="en-US" sz="1600" dirty="0">
              <a:latin typeface="Courier New" panose="02070309020205020404" pitchFamily="49" charset="0"/>
              <a:cs typeface="Courier New" panose="02070309020205020404" pitchFamily="49" charset="0"/>
            </a:endParaRPr>
          </a:p>
          <a:p>
            <a:endParaRPr lang="en-US" sz="20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a:latin typeface="Courier New" panose="02070309020205020404" pitchFamily="49" charset="0"/>
                <a:cs typeface="Courier New" panose="02070309020205020404" pitchFamily="49" charset="0"/>
              </a:rPr>
              <a:t>Matcher</a:t>
            </a:r>
            <a:r>
              <a:rPr lang="en-US" sz="2400" b="0" i="1" dirty="0"/>
              <a:t> </a:t>
            </a:r>
            <a:r>
              <a:rPr lang="en-US" sz="2400" dirty="0" smtClean="0"/>
              <a:t>Class</a:t>
            </a:r>
            <a:r>
              <a:rPr lang="en-US" sz="2400" dirty="0"/>
              <a:t> </a:t>
            </a:r>
            <a:r>
              <a:rPr lang="en-US" sz="2400" dirty="0" smtClean="0"/>
              <a:t>[5-6</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41</a:t>
            </a:fld>
            <a:endParaRPr lang="en-US" dirty="0"/>
          </a:p>
        </p:txBody>
      </p:sp>
      <p:sp>
        <p:nvSpPr>
          <p:cNvPr id="6" name="Rectangle 5"/>
          <p:cNvSpPr/>
          <p:nvPr/>
        </p:nvSpPr>
        <p:spPr>
          <a:xfrm>
            <a:off x="467544" y="980728"/>
            <a:ext cx="8208912" cy="466281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1028700"/>
            <a:r>
              <a:rPr lang="en-US" sz="1800" dirty="0" smtClean="0">
                <a:latin typeface="Courier New" panose="02070309020205020404" pitchFamily="49" charset="0"/>
                <a:cs typeface="Courier New" panose="02070309020205020404" pitchFamily="49" charset="0"/>
              </a:rPr>
              <a:t>while </a:t>
            </a:r>
            <a:r>
              <a:rPr lang="en-US" sz="1800" dirty="0">
                <a:latin typeface="Courier New" panose="02070309020205020404" pitchFamily="49" charset="0"/>
                <a:cs typeface="Courier New" panose="02070309020205020404" pitchFamily="49" charset="0"/>
              </a:rPr>
              <a:t>(matcher1.find()) { </a:t>
            </a:r>
          </a:p>
          <a:p>
            <a:pPr indent="1257300"/>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().format(“Found the text” + “ \”%s\” starting at “ + </a:t>
            </a:r>
          </a:p>
          <a:p>
            <a:r>
              <a:rPr lang="en-US" sz="1800" dirty="0">
                <a:latin typeface="Courier New" panose="02070309020205020404" pitchFamily="49" charset="0"/>
                <a:cs typeface="Courier New" panose="02070309020205020404" pitchFamily="49" charset="0"/>
              </a:rPr>
              <a:t>“index %d and ending at index %</a:t>
            </a:r>
            <a:r>
              <a:rPr lang="en-US" sz="1800" dirty="0" err="1">
                <a:latin typeface="Courier New" panose="02070309020205020404" pitchFamily="49" charset="0"/>
                <a:cs typeface="Courier New" panose="02070309020205020404" pitchFamily="49" charset="0"/>
              </a:rPr>
              <a:t>d.%n</a:t>
            </a:r>
            <a:r>
              <a:rPr lang="en-US" sz="1800" dirty="0">
                <a:latin typeface="Courier New" panose="02070309020205020404" pitchFamily="49" charset="0"/>
                <a:cs typeface="Courier New" panose="02070309020205020404" pitchFamily="49" charset="0"/>
              </a:rPr>
              <a:t>”, matcher1.group(), </a:t>
            </a:r>
          </a:p>
          <a:p>
            <a:r>
              <a:rPr lang="en-US" sz="1800" dirty="0">
                <a:latin typeface="Courier New" panose="02070309020205020404" pitchFamily="49" charset="0"/>
                <a:cs typeface="Courier New" panose="02070309020205020404" pitchFamily="49" charset="0"/>
              </a:rPr>
              <a:t>matcher1.start(), matcher1.end()); </a:t>
            </a:r>
          </a:p>
          <a:p>
            <a:r>
              <a:rPr lang="en-US" sz="1800" dirty="0">
                <a:latin typeface="Courier New" panose="02070309020205020404" pitchFamily="49" charset="0"/>
                <a:cs typeface="Courier New" panose="02070309020205020404" pitchFamily="49" charset="0"/>
              </a:rPr>
              <a:t>found = true;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if(!found){ </a:t>
            </a:r>
          </a:p>
          <a:p>
            <a:pPr indent="171450"/>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().format(“No match </a:t>
            </a:r>
            <a:r>
              <a:rPr lang="en-US" sz="1800" dirty="0" err="1">
                <a:latin typeface="Courier New" panose="02070309020205020404" pitchFamily="49" charset="0"/>
                <a:cs typeface="Courier New" panose="02070309020205020404" pitchFamily="49" charset="0"/>
              </a:rPr>
              <a:t>found.%n</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code to exit the application </a:t>
            </a:r>
          </a:p>
          <a:p>
            <a:pPr indent="114300"/>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().format(“Press x to exit or y to continue”);	</a:t>
            </a:r>
            <a:endParaRPr lang="en-US" sz="1800" dirty="0" smtClean="0">
              <a:latin typeface="Courier New" panose="02070309020205020404" pitchFamily="49" charset="0"/>
              <a:cs typeface="Courier New" panose="02070309020205020404" pitchFamily="49" charset="0"/>
            </a:endParaRPr>
          </a:p>
          <a:p>
            <a:pPr indent="114300"/>
            <a:r>
              <a:rPr lang="en-US" sz="1800" dirty="0">
                <a:latin typeface="Courier New" panose="02070309020205020404" pitchFamily="49" charset="0"/>
                <a:cs typeface="Courier New" panose="02070309020205020404" pitchFamily="49" charset="0"/>
              </a:rPr>
              <a:t>flag=</a:t>
            </a:r>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readLine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nEnter</a:t>
            </a:r>
            <a:r>
              <a:rPr lang="en-US" sz="1800" dirty="0">
                <a:latin typeface="Courier New" panose="02070309020205020404" pitchFamily="49" charset="0"/>
                <a:cs typeface="Courier New" panose="02070309020205020404" pitchFamily="49" charset="0"/>
              </a:rPr>
              <a:t> your choice: “); </a:t>
            </a:r>
          </a:p>
          <a:p>
            <a:r>
              <a:rPr lang="en-US" sz="1800" dirty="0">
                <a:latin typeface="Courier New" panose="02070309020205020404" pitchFamily="49" charset="0"/>
                <a:cs typeface="Courier New" panose="02070309020205020404" pitchFamily="49" charset="0"/>
              </a:rPr>
              <a:t>if(</a:t>
            </a:r>
            <a:r>
              <a:rPr lang="en-US" sz="1800" dirty="0" err="1">
                <a:latin typeface="Courier New" panose="02070309020205020404" pitchFamily="49" charset="0"/>
                <a:cs typeface="Courier New" panose="02070309020205020404" pitchFamily="49" charset="0"/>
              </a:rPr>
              <a:t>flag.equals</a:t>
            </a:r>
            <a:r>
              <a:rPr lang="en-US" sz="1800" dirty="0">
                <a:latin typeface="Courier New" panose="02070309020205020404" pitchFamily="49" charset="0"/>
                <a:cs typeface="Courier New" panose="02070309020205020404" pitchFamily="49" charset="0"/>
              </a:rPr>
              <a:t>(“x”)) </a:t>
            </a:r>
          </a:p>
        </p:txBody>
      </p:sp>
    </p:spTree>
    <p:extLst>
      <p:ext uri="{BB962C8B-B14F-4D97-AF65-F5344CB8AC3E}">
        <p14:creationId xmlns:p14="http://schemas.microsoft.com/office/powerpoint/2010/main" xmlns="" val="2176641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457200" lvl="1" indent="0">
              <a:buNone/>
            </a:pPr>
            <a:r>
              <a:rPr lang="en-US" sz="1600" dirty="0" smtClean="0"/>
              <a:t> </a:t>
            </a:r>
            <a:endParaRPr lang="en-US" sz="1600" dirty="0">
              <a:latin typeface="Courier New" panose="02070309020205020404" pitchFamily="49" charset="0"/>
              <a:cs typeface="Courier New" panose="02070309020205020404" pitchFamily="49" charset="0"/>
            </a:endParaRPr>
          </a:p>
          <a:p>
            <a:endParaRPr lang="en-US" sz="20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a:latin typeface="Courier New" panose="02070309020205020404" pitchFamily="49" charset="0"/>
                <a:cs typeface="Courier New" panose="02070309020205020404" pitchFamily="49" charset="0"/>
              </a:rPr>
              <a:t>Matcher</a:t>
            </a:r>
            <a:r>
              <a:rPr lang="en-US" sz="2400" b="0" i="1" dirty="0"/>
              <a:t> </a:t>
            </a:r>
            <a:r>
              <a:rPr lang="en-US" sz="2400" dirty="0" smtClean="0"/>
              <a:t>Class [6-6]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42</a:t>
            </a:fld>
            <a:endParaRPr lang="en-US" dirty="0"/>
          </a:p>
        </p:txBody>
      </p:sp>
      <p:sp>
        <p:nvSpPr>
          <p:cNvPr id="6" name="Rectangle 5"/>
          <p:cNvSpPr/>
          <p:nvPr/>
        </p:nvSpPr>
        <p:spPr>
          <a:xfrm>
            <a:off x="467544" y="980728"/>
            <a:ext cx="8208912" cy="19482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114300"/>
            <a:r>
              <a:rPr lang="en-US" sz="1800" dirty="0" err="1" smtClean="0">
                <a:latin typeface="Courier New" panose="02070309020205020404" pitchFamily="49" charset="0"/>
                <a:cs typeface="Courier New" panose="02070309020205020404" pitchFamily="49" charset="0"/>
              </a:rPr>
              <a:t>System.exit</a:t>
            </a:r>
            <a:r>
              <a:rPr lang="en-US" sz="1800" dirty="0" smtClean="0">
                <a:latin typeface="Courier New" panose="02070309020205020404" pitchFamily="49" charset="0"/>
                <a:cs typeface="Courier New" panose="02070309020205020404" pitchFamily="49" charset="0"/>
              </a:rPr>
              <a:t>(0</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else </a:t>
            </a:r>
          </a:p>
          <a:p>
            <a:pPr indent="171450"/>
            <a:r>
              <a:rPr lang="en-US" sz="1800" dirty="0">
                <a:latin typeface="Courier New" panose="02070309020205020404" pitchFamily="49" charset="0"/>
                <a:cs typeface="Courier New" panose="02070309020205020404" pitchFamily="49" charset="0"/>
              </a:rPr>
              <a:t>continue; </a:t>
            </a:r>
          </a:p>
          <a:p>
            <a:pPr indent="171450"/>
            <a:r>
              <a:rPr lang="en-US" sz="1800" dirty="0">
                <a:latin typeface="Courier New" panose="02070309020205020404" pitchFamily="49" charset="0"/>
                <a:cs typeface="Courier New" panose="02070309020205020404" pitchFamily="49" charset="0"/>
              </a:rPr>
              <a:t>} </a:t>
            </a:r>
          </a:p>
          <a:p>
            <a:pPr indent="114300"/>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p:txBody>
      </p:sp>
      <p:sp>
        <p:nvSpPr>
          <p:cNvPr id="7" name="Content Placeholder 1"/>
          <p:cNvSpPr txBox="1">
            <a:spLocks/>
          </p:cNvSpPr>
          <p:nvPr/>
        </p:nvSpPr>
        <p:spPr bwMode="auto">
          <a:xfrm>
            <a:off x="475928" y="2995736"/>
            <a:ext cx="8352928" cy="3169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73735"/>
              </a:buClr>
              <a:buSzPct val="50000"/>
              <a:buFont typeface="Wingdings" pitchFamily="2" charset="2"/>
              <a:buChar char="u"/>
              <a:defRPr sz="32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85312F"/>
              </a:buClr>
              <a:buSzPct val="50000"/>
              <a:buFont typeface="Wingdings 2" pitchFamily="18" charset="2"/>
              <a:buChar char="²"/>
              <a:defRPr sz="28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85312F"/>
              </a:buClr>
              <a:buSzPct val="40000"/>
              <a:buFont typeface="Wingdings 2" pitchFamily="18" charset="2"/>
              <a:buChar char="³"/>
              <a:defRPr sz="24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2000" dirty="0"/>
              <a:t>In the </a:t>
            </a:r>
            <a:r>
              <a:rPr lang="en-US" sz="2000" dirty="0" smtClean="0"/>
              <a:t>code:</a:t>
            </a:r>
          </a:p>
          <a:p>
            <a:pPr>
              <a:lnSpc>
                <a:spcPct val="100000"/>
              </a:lnSpc>
            </a:pPr>
            <a:r>
              <a:rPr lang="en-US" sz="2000" dirty="0" smtClean="0"/>
              <a:t>A </a:t>
            </a:r>
            <a:r>
              <a:rPr lang="en-US" sz="2000" dirty="0">
                <a:latin typeface="Courier New" panose="02070309020205020404" pitchFamily="49" charset="0"/>
                <a:cs typeface="Courier New" panose="02070309020205020404" pitchFamily="49" charset="0"/>
              </a:rPr>
              <a:t>while</a:t>
            </a:r>
            <a:r>
              <a:rPr lang="en-US" sz="2000" dirty="0"/>
              <a:t> loop has been created inside the </a:t>
            </a:r>
            <a:r>
              <a:rPr lang="en-US" sz="2000" dirty="0" err="1">
                <a:latin typeface="Courier New" panose="02070309020205020404" pitchFamily="49" charset="0"/>
                <a:cs typeface="Courier New" panose="02070309020205020404" pitchFamily="49" charset="0"/>
              </a:rPr>
              <a:t>RegexTest</a:t>
            </a:r>
            <a:r>
              <a:rPr lang="en-US" sz="2000" dirty="0"/>
              <a:t> class. </a:t>
            </a:r>
            <a:endParaRPr lang="en-US" sz="2000" dirty="0" smtClean="0"/>
          </a:p>
          <a:p>
            <a:pPr>
              <a:lnSpc>
                <a:spcPct val="100000"/>
              </a:lnSpc>
            </a:pPr>
            <a:r>
              <a:rPr lang="en-US" sz="2000" dirty="0" smtClean="0"/>
              <a:t>Within </a:t>
            </a:r>
            <a:r>
              <a:rPr lang="en-US" sz="2000" dirty="0"/>
              <a:t>the loop, a </a:t>
            </a:r>
            <a:r>
              <a:rPr lang="en-US" sz="2000" dirty="0">
                <a:latin typeface="Courier New" panose="02070309020205020404" pitchFamily="49" charset="0"/>
                <a:cs typeface="Courier New" panose="02070309020205020404" pitchFamily="49" charset="0"/>
              </a:rPr>
              <a:t>Pattern</a:t>
            </a:r>
            <a:r>
              <a:rPr lang="en-US" sz="2000" dirty="0"/>
              <a:t> object is created </a:t>
            </a:r>
            <a:r>
              <a:rPr lang="en-US" sz="2000" dirty="0" smtClean="0"/>
              <a:t>and </a:t>
            </a:r>
            <a:r>
              <a:rPr lang="en-US" sz="2000" dirty="0"/>
              <a:t>initialized with the regular expression specified at runtime using the </a:t>
            </a:r>
            <a:r>
              <a:rPr lang="en-US" sz="2000" dirty="0" err="1">
                <a:latin typeface="Courier New" panose="02070309020205020404" pitchFamily="49" charset="0"/>
                <a:cs typeface="Courier New" panose="02070309020205020404" pitchFamily="49" charset="0"/>
              </a:rPr>
              <a:t>System.console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readLine</a:t>
            </a:r>
            <a:r>
              <a:rPr lang="en-US" sz="2000" dirty="0">
                <a:latin typeface="Courier New" panose="02070309020205020404" pitchFamily="49" charset="0"/>
                <a:cs typeface="Courier New" panose="02070309020205020404" pitchFamily="49" charset="0"/>
              </a:rPr>
              <a:t>() </a:t>
            </a:r>
            <a:r>
              <a:rPr lang="en-US" sz="2000" dirty="0"/>
              <a:t>method. </a:t>
            </a:r>
            <a:endParaRPr lang="en-US" sz="2000" dirty="0" smtClean="0"/>
          </a:p>
          <a:p>
            <a:pPr>
              <a:lnSpc>
                <a:spcPct val="100000"/>
              </a:lnSpc>
            </a:pPr>
            <a:r>
              <a:rPr lang="en-US" sz="2000" dirty="0" smtClean="0"/>
              <a:t>Similarly</a:t>
            </a:r>
            <a:r>
              <a:rPr lang="en-US" sz="2000" dirty="0"/>
              <a:t>, the </a:t>
            </a:r>
            <a:r>
              <a:rPr lang="en-US" sz="2000" dirty="0">
                <a:latin typeface="Courier New" panose="02070309020205020404" pitchFamily="49" charset="0"/>
                <a:cs typeface="Courier New" panose="02070309020205020404" pitchFamily="49" charset="0"/>
              </a:rPr>
              <a:t>Matcher</a:t>
            </a:r>
            <a:r>
              <a:rPr lang="en-US" sz="2000" dirty="0"/>
              <a:t> object has been created and initialized with the input string specified at runtime. </a:t>
            </a:r>
            <a:endParaRPr lang="en-US" sz="2000" dirty="0" smtClean="0"/>
          </a:p>
          <a:p>
            <a:pPr>
              <a:lnSpc>
                <a:spcPct val="100000"/>
              </a:lnSpc>
            </a:pPr>
            <a:r>
              <a:rPr lang="en-US" sz="2000" dirty="0" smtClean="0"/>
              <a:t>Next</a:t>
            </a:r>
            <a:r>
              <a:rPr lang="en-US" sz="2000" dirty="0"/>
              <a:t>, another </a:t>
            </a:r>
            <a:r>
              <a:rPr lang="en-US" sz="2000" dirty="0">
                <a:latin typeface="Courier New" panose="02070309020205020404" pitchFamily="49" charset="0"/>
                <a:cs typeface="Courier New" panose="02070309020205020404" pitchFamily="49" charset="0"/>
              </a:rPr>
              <a:t>while</a:t>
            </a:r>
            <a:r>
              <a:rPr lang="en-US" sz="2000" dirty="0"/>
              <a:t> loop has been created to iterate till the </a:t>
            </a:r>
            <a:r>
              <a:rPr lang="en-US" sz="2000" dirty="0">
                <a:latin typeface="Courier New" panose="02070309020205020404" pitchFamily="49" charset="0"/>
                <a:cs typeface="Courier New" panose="02070309020205020404" pitchFamily="49" charset="0"/>
              </a:rPr>
              <a:t>find() </a:t>
            </a:r>
            <a:r>
              <a:rPr lang="en-US" sz="2000" dirty="0"/>
              <a:t>method returns true. </a:t>
            </a:r>
            <a:endParaRPr lang="en-US" sz="2000" dirty="0" smtClean="0"/>
          </a:p>
          <a:p>
            <a:pPr marL="457200" lvl="1" indent="0">
              <a:lnSpc>
                <a:spcPct val="100000"/>
              </a:lnSpc>
              <a:buFont typeface="Wingdings 2" pitchFamily="18" charset="2"/>
              <a:buNone/>
            </a:pPr>
            <a:r>
              <a:rPr lang="en-US" sz="1600" dirty="0" smtClean="0"/>
              <a:t> </a:t>
            </a:r>
            <a:endParaRPr lang="en-US" sz="1600" dirty="0" smtClean="0">
              <a:latin typeface="Courier New" panose="02070309020205020404" pitchFamily="49" charset="0"/>
              <a:cs typeface="Courier New" panose="02070309020205020404" pitchFamily="49" charset="0"/>
            </a:endParaRPr>
          </a:p>
          <a:p>
            <a:pPr>
              <a:lnSpc>
                <a:spcPct val="100000"/>
              </a:lnSpc>
            </a:pPr>
            <a:endParaRPr lang="en-US" sz="2000" dirty="0" smtClean="0"/>
          </a:p>
          <a:p>
            <a:pPr>
              <a:lnSpc>
                <a:spcPct val="100000"/>
              </a:lnSpc>
            </a:pPr>
            <a:endParaRPr lang="en-US" sz="2000" dirty="0" smtClean="0"/>
          </a:p>
          <a:p>
            <a:pPr marL="0" indent="0">
              <a:lnSpc>
                <a:spcPct val="100000"/>
              </a:lnSpc>
              <a:buFont typeface="Wingdings" pitchFamily="2" charset="2"/>
              <a:buNone/>
            </a:pPr>
            <a:endParaRPr lang="en-US" sz="2000" dirty="0" smtClean="0"/>
          </a:p>
          <a:p>
            <a:pPr marL="0" indent="0">
              <a:lnSpc>
                <a:spcPct val="100000"/>
              </a:lnSpc>
              <a:buFont typeface="Wingdings" pitchFamily="2" charset="2"/>
              <a:buNone/>
            </a:pPr>
            <a:endParaRPr lang="en-US" sz="2000" dirty="0" smtClean="0">
              <a:latin typeface="Courier New" panose="02070309020205020404" pitchFamily="49" charset="0"/>
              <a:cs typeface="Courier New" panose="02070309020205020404" pitchFamily="49" charset="0"/>
            </a:endParaRPr>
          </a:p>
          <a:p>
            <a:pPr>
              <a:lnSpc>
                <a:spcPct val="100000"/>
              </a:lnSpc>
            </a:pPr>
            <a:endParaRPr lang="en-US" sz="2000" dirty="0" smtClean="0">
              <a:latin typeface="Courier New" panose="02070309020205020404" pitchFamily="49" charset="0"/>
              <a:cs typeface="Courier New" panose="02070309020205020404" pitchFamily="49" charset="0"/>
            </a:endParaRPr>
          </a:p>
          <a:p>
            <a:pPr>
              <a:lnSpc>
                <a:spcPct val="100000"/>
              </a:lnSpc>
            </a:pPr>
            <a:endParaRPr lang="en-US" sz="2000" dirty="0" smtClean="0">
              <a:latin typeface="Courier New" panose="02070309020205020404" pitchFamily="49" charset="0"/>
              <a:cs typeface="Courier New" panose="02070309020205020404" pitchFamily="49" charset="0"/>
            </a:endParaRPr>
          </a:p>
          <a:p>
            <a:pPr>
              <a:lnSpc>
                <a:spcPct val="100000"/>
              </a:lnSpc>
            </a:pPr>
            <a:endParaRPr lang="en-US" sz="20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4699711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most basic form of pattern matching supported by the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java.util.regex</a:t>
            </a:r>
            <a:r>
              <a:rPr lang="en-US" sz="2000" dirty="0">
                <a:latin typeface="Courier New" panose="02070309020205020404" pitchFamily="49" charset="0"/>
                <a:cs typeface="Courier New" panose="02070309020205020404" pitchFamily="49" charset="0"/>
              </a:rPr>
              <a:t> </a:t>
            </a:r>
            <a:r>
              <a:rPr lang="en-US" sz="2000" dirty="0"/>
              <a:t>API is the match of a string literal. </a:t>
            </a:r>
            <a:endParaRPr lang="en-US" sz="2000" dirty="0" smtClean="0"/>
          </a:p>
          <a:p>
            <a:r>
              <a:rPr lang="en-US" sz="2000" dirty="0" smtClean="0"/>
              <a:t>The </a:t>
            </a:r>
            <a:r>
              <a:rPr lang="en-US" sz="2000" dirty="0"/>
              <a:t>match will succeed because the regular expression is found in the string</a:t>
            </a:r>
            <a:r>
              <a:rPr lang="en-US" sz="2000" dirty="0" smtClean="0"/>
              <a:t>.</a:t>
            </a:r>
          </a:p>
          <a:p>
            <a:r>
              <a:rPr lang="en-US" sz="2000" dirty="0"/>
              <a:t>Note that in the match, the start index is counted from 0. </a:t>
            </a:r>
            <a:endParaRPr lang="en-US" sz="2000" dirty="0" smtClean="0"/>
          </a:p>
          <a:p>
            <a:r>
              <a:rPr lang="en-US" sz="2000" dirty="0" smtClean="0"/>
              <a:t>By </a:t>
            </a:r>
            <a:r>
              <a:rPr lang="en-US" sz="2000" dirty="0"/>
              <a:t>convention, ranges are inclusive of the beginning index and exclusive of the end index. </a:t>
            </a:r>
            <a:endParaRPr lang="en-US" sz="2000" dirty="0" smtClean="0"/>
          </a:p>
          <a:p>
            <a:r>
              <a:rPr lang="en-US" sz="2000" dirty="0" smtClean="0"/>
              <a:t>Each </a:t>
            </a:r>
            <a:r>
              <a:rPr lang="en-US" sz="2000" dirty="0"/>
              <a:t>character in the string resides in its own cell, with the index positions pointing between each cell as shown in </a:t>
            </a:r>
            <a:r>
              <a:rPr lang="en-US" sz="2000" dirty="0" smtClean="0"/>
              <a:t>the following figure: </a:t>
            </a:r>
            <a:r>
              <a:rPr lang="en-US" sz="2000" dirty="0"/>
              <a:t>	</a:t>
            </a:r>
            <a:endParaRPr lang="en-US" sz="2000" dirty="0" smtClean="0"/>
          </a:p>
          <a:p>
            <a:endParaRPr lang="en-US" sz="2000" dirty="0"/>
          </a:p>
          <a:p>
            <a:pPr marL="457200" lvl="1" indent="0">
              <a:buNone/>
            </a:pPr>
            <a:r>
              <a:rPr lang="en-US" sz="1600" dirty="0" smtClean="0"/>
              <a:t> </a:t>
            </a:r>
            <a:endParaRPr lang="en-US" sz="1600" dirty="0">
              <a:latin typeface="Courier New" panose="02070309020205020404" pitchFamily="49" charset="0"/>
              <a:cs typeface="Courier New" panose="02070309020205020404" pitchFamily="49" charset="0"/>
            </a:endParaRPr>
          </a:p>
          <a:p>
            <a:endParaRPr lang="en-US" sz="20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String </a:t>
            </a:r>
            <a:r>
              <a:rPr lang="en-US" sz="2400" dirty="0"/>
              <a:t>Literal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43</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5576" y="4221088"/>
            <a:ext cx="7685856" cy="1613605"/>
          </a:xfrm>
          <a:prstGeom prst="rect">
            <a:avLst/>
          </a:prstGeom>
        </p:spPr>
      </p:pic>
    </p:spTree>
    <p:extLst>
      <p:ext uri="{BB962C8B-B14F-4D97-AF65-F5344CB8AC3E}">
        <p14:creationId xmlns:p14="http://schemas.microsoft.com/office/powerpoint/2010/main" xmlns="" val="5287694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This API also supports many special characters. </a:t>
            </a:r>
            <a:endParaRPr lang="en-US" sz="2000" dirty="0" smtClean="0"/>
          </a:p>
          <a:p>
            <a:r>
              <a:rPr lang="en-US" sz="2000" dirty="0" smtClean="0"/>
              <a:t>This </a:t>
            </a:r>
            <a:r>
              <a:rPr lang="en-US" sz="2000" dirty="0"/>
              <a:t>affects the way a pattern is matched. </a:t>
            </a:r>
            <a:endParaRPr lang="en-US" sz="2000" dirty="0" smtClean="0"/>
          </a:p>
          <a:p>
            <a:r>
              <a:rPr lang="en-US" sz="2000" dirty="0"/>
              <a:t>The match still succeeds, even though the dot ‘.’ is not present in the input string. </a:t>
            </a:r>
            <a:endParaRPr lang="en-US" sz="2000" dirty="0" smtClean="0"/>
          </a:p>
          <a:p>
            <a:r>
              <a:rPr lang="en-US" sz="2000" dirty="0" smtClean="0"/>
              <a:t>This </a:t>
            </a:r>
            <a:r>
              <a:rPr lang="en-US" sz="2000" dirty="0"/>
              <a:t>is because the dot is a </a:t>
            </a:r>
            <a:r>
              <a:rPr lang="en-US" sz="2000" dirty="0" err="1"/>
              <a:t>metacharacter</a:t>
            </a:r>
            <a:r>
              <a:rPr lang="en-US" sz="2000" dirty="0"/>
              <a:t>, that is, a character with special meaning as interpreted by the matcher. </a:t>
            </a:r>
            <a:endParaRPr lang="en-US" sz="2000" dirty="0" smtClean="0"/>
          </a:p>
          <a:p>
            <a:r>
              <a:rPr lang="en-US" sz="2000" dirty="0" smtClean="0"/>
              <a:t>For </a:t>
            </a:r>
            <a:r>
              <a:rPr lang="en-US" sz="2000" dirty="0"/>
              <a:t>the matcher, the </a:t>
            </a:r>
            <a:r>
              <a:rPr lang="en-US" sz="2000" dirty="0" err="1"/>
              <a:t>metacharacter</a:t>
            </a:r>
            <a:r>
              <a:rPr lang="en-US" sz="2000" dirty="0"/>
              <a:t> ‘.’ stands for ‘any character’. </a:t>
            </a:r>
            <a:endParaRPr lang="en-US" sz="2000" dirty="0" smtClean="0"/>
          </a:p>
          <a:p>
            <a:r>
              <a:rPr lang="en-US" sz="2000" dirty="0" smtClean="0"/>
              <a:t>This </a:t>
            </a:r>
            <a:r>
              <a:rPr lang="en-US" sz="2000" dirty="0"/>
              <a:t>is why the match succeeds in the example. </a:t>
            </a:r>
            <a:endParaRPr lang="en-US" sz="2000" dirty="0" smtClean="0"/>
          </a:p>
          <a:p>
            <a:r>
              <a:rPr lang="en-US" sz="2000" dirty="0" smtClean="0"/>
              <a:t>The </a:t>
            </a:r>
            <a:r>
              <a:rPr lang="en-US" sz="2000" dirty="0" err="1"/>
              <a:t>metacharacters</a:t>
            </a:r>
            <a:r>
              <a:rPr lang="en-US" sz="2000" dirty="0"/>
              <a:t> supported by the API are</a:t>
            </a:r>
            <a:r>
              <a:rPr lang="en-US" sz="2000" dirty="0" smtClean="0"/>
              <a:t>: </a:t>
            </a:r>
            <a:r>
              <a:rPr lang="en-US" sz="2000" dirty="0" smtClean="0">
                <a:latin typeface="Courier New" panose="02070309020205020404" pitchFamily="49" charset="0"/>
                <a:cs typeface="Courier New" panose="02070309020205020404" pitchFamily="49" charset="0"/>
              </a:rPr>
              <a:t>&lt;([{\^-=$!|]})?*+.&gt;</a:t>
            </a:r>
            <a:r>
              <a:rPr lang="en-US" sz="2000" dirty="0" smtClean="0"/>
              <a:t> </a:t>
            </a:r>
            <a:endParaRPr lang="en-US" sz="2000" dirty="0"/>
          </a:p>
          <a:p>
            <a:r>
              <a:rPr lang="en-US" sz="2000" dirty="0"/>
              <a:t>One can force </a:t>
            </a:r>
            <a:r>
              <a:rPr lang="en-US" sz="2000" dirty="0" err="1"/>
              <a:t>metacharacters</a:t>
            </a:r>
            <a:r>
              <a:rPr lang="en-US" sz="2000" dirty="0"/>
              <a:t> to be treated as an ordinary character in one of the following ways: </a:t>
            </a:r>
          </a:p>
          <a:p>
            <a:pPr lvl="1"/>
            <a:r>
              <a:rPr lang="en-US" sz="1600" dirty="0"/>
              <a:t>By preceding the </a:t>
            </a:r>
            <a:r>
              <a:rPr lang="en-US" sz="1600" dirty="0" err="1"/>
              <a:t>metacharacters</a:t>
            </a:r>
            <a:r>
              <a:rPr lang="en-US" sz="1600" dirty="0"/>
              <a:t> with a backslash. </a:t>
            </a:r>
          </a:p>
          <a:p>
            <a:pPr lvl="1"/>
            <a:r>
              <a:rPr lang="en-US" sz="1600" dirty="0"/>
              <a:t>By enclosing it within \Q (starts the quote) and \E (ends the quote). The \Q and \E can be placed at any location within the expression. However, the \Q must comes first. </a:t>
            </a:r>
            <a:endParaRPr lang="en-US" sz="1600" dirty="0" smtClean="0"/>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err="1" smtClean="0"/>
              <a:t>Metacharacters</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44</a:t>
            </a:fld>
            <a:endParaRPr lang="en-US" dirty="0"/>
          </a:p>
        </p:txBody>
      </p:sp>
    </p:spTree>
    <p:extLst>
      <p:ext uri="{BB962C8B-B14F-4D97-AF65-F5344CB8AC3E}">
        <p14:creationId xmlns:p14="http://schemas.microsoft.com/office/powerpoint/2010/main" xmlns="" val="570075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word ‘class’ in ‘character class’ phrase does not mean a </a:t>
            </a:r>
            <a:r>
              <a:rPr lang="en-US" sz="2000" dirty="0">
                <a:latin typeface="Courier New" panose="02070309020205020404" pitchFamily="49" charset="0"/>
                <a:cs typeface="Courier New" panose="02070309020205020404" pitchFamily="49" charset="0"/>
              </a:rPr>
              <a:t>.class </a:t>
            </a:r>
            <a:r>
              <a:rPr lang="en-US" sz="2000" dirty="0"/>
              <a:t>file. </a:t>
            </a:r>
            <a:endParaRPr lang="en-US" sz="2000" dirty="0" smtClean="0"/>
          </a:p>
          <a:p>
            <a:r>
              <a:rPr lang="en-US" sz="2000" dirty="0" smtClean="0"/>
              <a:t>With </a:t>
            </a:r>
            <a:r>
              <a:rPr lang="en-US" sz="2000" dirty="0"/>
              <a:t>respect to regular expressions, a character class is a set of characters enclosed within square brackets. </a:t>
            </a:r>
            <a:endParaRPr lang="en-US" sz="2000" dirty="0" smtClean="0"/>
          </a:p>
          <a:p>
            <a:r>
              <a:rPr lang="en-US" sz="2000" dirty="0" smtClean="0"/>
              <a:t>It </a:t>
            </a:r>
            <a:r>
              <a:rPr lang="en-US" sz="2000" dirty="0"/>
              <a:t>indicates the characters that will successfully match a single character from a given input string. </a:t>
            </a:r>
            <a:endParaRPr lang="en-US" sz="2000" dirty="0" smtClean="0"/>
          </a:p>
          <a:p>
            <a:r>
              <a:rPr lang="en-US" sz="2000" dirty="0" smtClean="0"/>
              <a:t>The following table summarizes </a:t>
            </a:r>
            <a:r>
              <a:rPr lang="en-US" sz="2000" dirty="0"/>
              <a:t>the supported regular expression constructs in ‘Character Classes</a:t>
            </a:r>
            <a:r>
              <a:rPr lang="en-US" sz="2000" dirty="0" smtClean="0"/>
              <a:t>’:</a:t>
            </a:r>
          </a:p>
          <a:p>
            <a:endParaRPr lang="en-US" sz="2000" dirty="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Character </a:t>
            </a:r>
            <a:r>
              <a:rPr lang="en-US" sz="2400" dirty="0"/>
              <a:t>Classes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243980508"/>
              </p:ext>
            </p:extLst>
          </p:nvPr>
        </p:nvGraphicFramePr>
        <p:xfrm>
          <a:off x="215008" y="3284984"/>
          <a:ext cx="8928992" cy="3235960"/>
        </p:xfrm>
        <a:graphic>
          <a:graphicData uri="http://schemas.openxmlformats.org/drawingml/2006/table">
            <a:tbl>
              <a:tblPr firstRow="1" bandRow="1">
                <a:tableStyleId>{5C22544A-7EE6-4342-B048-85BDC9FD1C3A}</a:tableStyleId>
              </a:tblPr>
              <a:tblGrid>
                <a:gridCol w="2386196"/>
                <a:gridCol w="2155274"/>
                <a:gridCol w="4387522"/>
              </a:tblGrid>
              <a:tr h="2880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Construct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Type </a:t>
                      </a:r>
                      <a:r>
                        <a:rPr lang="en-US" sz="1800" b="0" i="0" u="none" strike="noStrike" kern="1200" baseline="0" dirty="0" smtClean="0">
                          <a:solidFill>
                            <a:schemeClr val="lt1"/>
                          </a:solidFill>
                          <a:latin typeface="+mn-lt"/>
                          <a:ea typeface="+mn-ea"/>
                          <a:cs typeface="+mn-cs"/>
                        </a:rPr>
                        <a:t>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abc</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Simple class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b, or c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abc</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Negation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Any character except a, b, or c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zA</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-Z]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Range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through z, or A through Z (inclusive</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[a-d[m-p]]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Union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through d, or m through p: [a-</a:t>
                      </a:r>
                      <a:r>
                        <a:rPr lang="en-US" sz="1800" b="0" i="0" u="none" strike="noStrike" kern="1200" baseline="0" dirty="0" err="1" smtClean="0">
                          <a:solidFill>
                            <a:schemeClr val="dk1"/>
                          </a:solidFill>
                          <a:latin typeface="+mn-lt"/>
                          <a:ea typeface="+mn-ea"/>
                          <a:cs typeface="+mn-cs"/>
                        </a:rPr>
                        <a:t>dm</a:t>
                      </a:r>
                      <a:r>
                        <a:rPr lang="en-US" sz="1800" b="0" i="0" u="none" strike="noStrike" kern="1200" baseline="0" dirty="0" smtClean="0">
                          <a:solidFill>
                            <a:schemeClr val="dk1"/>
                          </a:solidFill>
                          <a:latin typeface="+mn-lt"/>
                          <a:ea typeface="+mn-ea"/>
                          <a:cs typeface="+mn-cs"/>
                        </a:rPr>
                        <a:t>-p]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[a-z&amp;&amp;[</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def</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Intersection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d, e, or f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[a-z&amp;&amp;[^</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bc</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Subtraction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through z, except for b and c: [ad-z]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[a-z&amp;&amp;[^m-p]]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Subtraction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through z, and not m through p: [a-</a:t>
                      </a:r>
                      <a:r>
                        <a:rPr lang="en-US" sz="1800" b="0" i="0" u="none" strike="noStrike" kern="1200" baseline="0" dirty="0" err="1" smtClean="0">
                          <a:solidFill>
                            <a:schemeClr val="dk1"/>
                          </a:solidFill>
                          <a:latin typeface="+mn-lt"/>
                          <a:ea typeface="+mn-ea"/>
                          <a:cs typeface="+mn-cs"/>
                        </a:rPr>
                        <a:t>lq</a:t>
                      </a:r>
                      <a:r>
                        <a:rPr lang="en-US" sz="1800" b="0" i="0" u="none" strike="noStrike" kern="1200" baseline="0" dirty="0" smtClean="0">
                          <a:solidFill>
                            <a:schemeClr val="dk1"/>
                          </a:solidFill>
                          <a:latin typeface="+mn-lt"/>
                          <a:ea typeface="+mn-ea"/>
                          <a:cs typeface="+mn-cs"/>
                        </a:rPr>
                        <a:t>-z] </a:t>
                      </a:r>
                    </a:p>
                  </a:txBody>
                  <a:tcPr/>
                </a:tc>
              </a:tr>
            </a:tbl>
          </a:graphicData>
        </a:graphic>
      </p:graphicFrame>
    </p:spTree>
    <p:extLst>
      <p:ext uri="{BB962C8B-B14F-4D97-AF65-F5344CB8AC3E}">
        <p14:creationId xmlns:p14="http://schemas.microsoft.com/office/powerpoint/2010/main" xmlns="" val="23354302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This is the most basic form of a character class. </a:t>
            </a:r>
            <a:endParaRPr lang="en-US" sz="2000" dirty="0" smtClean="0"/>
          </a:p>
          <a:p>
            <a:r>
              <a:rPr lang="en-US" sz="2000" dirty="0" smtClean="0"/>
              <a:t>It </a:t>
            </a:r>
            <a:r>
              <a:rPr lang="en-US" sz="2000" dirty="0"/>
              <a:t>is created by specifying a set of characters side-by-side within square brackets. </a:t>
            </a:r>
            <a:endParaRPr lang="en-US" sz="2000" dirty="0" smtClean="0"/>
          </a:p>
          <a:p>
            <a:r>
              <a:rPr lang="en-US" sz="2000" dirty="0" smtClean="0"/>
              <a:t>For </a:t>
            </a:r>
            <a:r>
              <a:rPr lang="en-US" sz="2000" dirty="0"/>
              <a:t>example, the regular expression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fmc</a:t>
            </a:r>
            <a:r>
              <a:rPr lang="en-US" sz="2000" dirty="0">
                <a:latin typeface="Courier New" panose="02070309020205020404" pitchFamily="49" charset="0"/>
                <a:cs typeface="Courier New" panose="02070309020205020404" pitchFamily="49" charset="0"/>
              </a:rPr>
              <a:t>]at </a:t>
            </a:r>
            <a:r>
              <a:rPr lang="en-US" sz="2000" dirty="0"/>
              <a:t>will match the words ‘</a:t>
            </a:r>
            <a:r>
              <a:rPr lang="en-US" sz="2000" dirty="0">
                <a:latin typeface="Courier New" panose="02070309020205020404" pitchFamily="49" charset="0"/>
                <a:cs typeface="Courier New" panose="02070309020205020404" pitchFamily="49" charset="0"/>
              </a:rPr>
              <a:t>fat</a:t>
            </a:r>
            <a:r>
              <a:rPr lang="en-US" sz="2000" dirty="0"/>
              <a:t>’, ‘</a:t>
            </a:r>
            <a:r>
              <a:rPr lang="en-US" sz="2000" dirty="0">
                <a:latin typeface="Courier New" panose="02070309020205020404" pitchFamily="49" charset="0"/>
                <a:cs typeface="Courier New" panose="02070309020205020404" pitchFamily="49" charset="0"/>
              </a:rPr>
              <a:t>mat</a:t>
            </a:r>
            <a:r>
              <a:rPr lang="en-US" sz="2000" dirty="0"/>
              <a:t>’, or ‘</a:t>
            </a:r>
            <a:r>
              <a:rPr lang="en-US" sz="2000" dirty="0">
                <a:latin typeface="Courier New" panose="02070309020205020404" pitchFamily="49" charset="0"/>
                <a:cs typeface="Courier New" panose="02070309020205020404" pitchFamily="49" charset="0"/>
              </a:rPr>
              <a:t>cat</a:t>
            </a:r>
            <a:r>
              <a:rPr lang="en-US" sz="2000" dirty="0"/>
              <a:t>’. </a:t>
            </a:r>
            <a:endParaRPr lang="en-US" sz="2000" dirty="0" smtClean="0"/>
          </a:p>
          <a:p>
            <a:r>
              <a:rPr lang="en-US" sz="2000" dirty="0" smtClean="0"/>
              <a:t>This </a:t>
            </a:r>
            <a:r>
              <a:rPr lang="en-US" sz="2000" dirty="0"/>
              <a:t>is because the class defines a character class accepting either ‘</a:t>
            </a:r>
            <a:r>
              <a:rPr lang="en-US" sz="2000" dirty="0">
                <a:latin typeface="Courier New" panose="02070309020205020404" pitchFamily="49" charset="0"/>
                <a:cs typeface="Courier New" panose="02070309020205020404" pitchFamily="49" charset="0"/>
              </a:rPr>
              <a:t>f</a:t>
            </a:r>
            <a:r>
              <a:rPr lang="en-US" sz="2000" dirty="0"/>
              <a:t>’, ‘</a:t>
            </a:r>
            <a:r>
              <a:rPr lang="en-US" sz="2000" dirty="0">
                <a:latin typeface="Courier New" panose="02070309020205020404" pitchFamily="49" charset="0"/>
                <a:cs typeface="Courier New" panose="02070309020205020404" pitchFamily="49" charset="0"/>
              </a:rPr>
              <a:t>m</a:t>
            </a:r>
            <a:r>
              <a:rPr lang="en-US" sz="2000" dirty="0"/>
              <a:t>’, or ‘</a:t>
            </a:r>
            <a:r>
              <a:rPr lang="en-US" sz="2000" dirty="0">
                <a:latin typeface="Courier New" panose="02070309020205020404" pitchFamily="49" charset="0"/>
                <a:cs typeface="Courier New" panose="02070309020205020404" pitchFamily="49" charset="0"/>
              </a:rPr>
              <a:t>c</a:t>
            </a:r>
            <a:r>
              <a:rPr lang="en-US" sz="2000" dirty="0"/>
              <a:t>’ as the first character. </a:t>
            </a:r>
            <a:endParaRPr lang="en-US" sz="2000" dirty="0" smtClean="0"/>
          </a:p>
          <a:p>
            <a:pPr marL="0" indent="0">
              <a:buNone/>
            </a:pP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Simple </a:t>
            </a:r>
            <a:r>
              <a:rPr lang="en-US" sz="2400" dirty="0"/>
              <a:t>Classes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46</a:t>
            </a:fld>
            <a:endParaRPr lang="en-US" dirty="0"/>
          </a:p>
        </p:txBody>
      </p:sp>
    </p:spTree>
    <p:extLst>
      <p:ext uri="{BB962C8B-B14F-4D97-AF65-F5344CB8AC3E}">
        <p14:creationId xmlns:p14="http://schemas.microsoft.com/office/powerpoint/2010/main" xmlns="" val="2367929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Negation is used to match all characters except those listed in the brackets. </a:t>
            </a:r>
            <a:endParaRPr lang="en-US" sz="2000" dirty="0" smtClean="0"/>
          </a:p>
          <a:p>
            <a:r>
              <a:rPr lang="en-US" sz="2000" dirty="0" smtClean="0"/>
              <a:t>The </a:t>
            </a:r>
            <a:r>
              <a:rPr lang="en-US" sz="2000" dirty="0"/>
              <a:t>‘^’ </a:t>
            </a:r>
            <a:r>
              <a:rPr lang="en-US" sz="2000" dirty="0" err="1"/>
              <a:t>metacharacter</a:t>
            </a:r>
            <a:r>
              <a:rPr lang="en-US" sz="2000" dirty="0"/>
              <a:t> is inserted at the beginning of the character class to implement Negation. </a:t>
            </a:r>
            <a:endParaRPr lang="en-US" sz="2000" dirty="0" smtClean="0"/>
          </a:p>
          <a:p>
            <a:r>
              <a:rPr lang="en-US" sz="2000" dirty="0" smtClean="0"/>
              <a:t>The following figure shows </a:t>
            </a:r>
            <a:r>
              <a:rPr lang="en-US" sz="2000" dirty="0"/>
              <a:t>the use of </a:t>
            </a:r>
            <a:r>
              <a:rPr lang="en-US" sz="2000" dirty="0" smtClean="0"/>
              <a:t>Negation:</a:t>
            </a:r>
            <a:endParaRPr lang="en-US" sz="2000" dirty="0"/>
          </a:p>
          <a:p>
            <a:pPr marL="0" indent="0">
              <a:buNone/>
            </a:pPr>
            <a:endParaRPr lang="en-US" sz="2000" dirty="0" smtClean="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Negation</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82383" y="2325035"/>
            <a:ext cx="6193080" cy="4180329"/>
          </a:xfrm>
          <a:prstGeom prst="rect">
            <a:avLst/>
          </a:prstGeom>
        </p:spPr>
      </p:pic>
    </p:spTree>
    <p:extLst>
      <p:ext uri="{BB962C8B-B14F-4D97-AF65-F5344CB8AC3E}">
        <p14:creationId xmlns:p14="http://schemas.microsoft.com/office/powerpoint/2010/main" xmlns="" val="15861401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3816424" cy="5473824"/>
          </a:xfrm>
        </p:spPr>
        <p:txBody>
          <a:bodyPr/>
          <a:lstStyle/>
          <a:p>
            <a:r>
              <a:rPr lang="en-US" sz="1800" dirty="0"/>
              <a:t>At times, it may be required to define a character class that includes a range of values, such as the letters ‘</a:t>
            </a:r>
            <a:r>
              <a:rPr lang="en-US" sz="1800" dirty="0">
                <a:latin typeface="Courier New" pitchFamily="49" charset="0"/>
                <a:cs typeface="Courier New" pitchFamily="49" charset="0"/>
              </a:rPr>
              <a:t>a</a:t>
            </a:r>
            <a:r>
              <a:rPr lang="en-US" sz="1800" dirty="0"/>
              <a:t> to </a:t>
            </a:r>
            <a:r>
              <a:rPr lang="en-US" sz="1800" dirty="0">
                <a:latin typeface="Courier New" pitchFamily="49" charset="0"/>
                <a:cs typeface="Courier New" pitchFamily="49" charset="0"/>
              </a:rPr>
              <a:t>f</a:t>
            </a:r>
            <a:r>
              <a:rPr lang="en-US" sz="1800" dirty="0"/>
              <a:t>’ or numbers ‘1 to 5’. </a:t>
            </a:r>
            <a:endParaRPr lang="en-US" sz="1800" dirty="0" smtClean="0"/>
          </a:p>
          <a:p>
            <a:r>
              <a:rPr lang="en-US" sz="1800" dirty="0" smtClean="0"/>
              <a:t>A </a:t>
            </a:r>
            <a:r>
              <a:rPr lang="en-US" sz="1800" dirty="0"/>
              <a:t>range can be specified by simply inserting the ‘-’ </a:t>
            </a:r>
            <a:r>
              <a:rPr lang="en-US" sz="1800" dirty="0" err="1"/>
              <a:t>metacharacter</a:t>
            </a:r>
            <a:r>
              <a:rPr lang="en-US" sz="1800" dirty="0"/>
              <a:t> between the first and last character to be matched. </a:t>
            </a:r>
            <a:endParaRPr lang="en-US" sz="1800" dirty="0" smtClean="0"/>
          </a:p>
          <a:p>
            <a:r>
              <a:rPr lang="en-US" sz="1800" dirty="0" smtClean="0"/>
              <a:t>For </a:t>
            </a:r>
            <a:r>
              <a:rPr lang="en-US" sz="1800" dirty="0"/>
              <a:t>example, </a:t>
            </a:r>
            <a:r>
              <a:rPr lang="en-US" sz="1800" b="1" dirty="0">
                <a:latin typeface="Courier New" pitchFamily="49" charset="0"/>
                <a:cs typeface="Courier New" pitchFamily="49" charset="0"/>
              </a:rPr>
              <a:t>[a-h] </a:t>
            </a:r>
            <a:r>
              <a:rPr lang="en-US" sz="1800" dirty="0"/>
              <a:t>or </a:t>
            </a:r>
            <a:r>
              <a:rPr lang="en-US" sz="1800" b="1" dirty="0"/>
              <a:t>[1-5] </a:t>
            </a:r>
            <a:r>
              <a:rPr lang="en-US" sz="1800" dirty="0"/>
              <a:t>can be used for a range. </a:t>
            </a:r>
            <a:endParaRPr lang="en-US" sz="1800" dirty="0" smtClean="0"/>
          </a:p>
          <a:p>
            <a:r>
              <a:rPr lang="en-US" sz="1800" dirty="0" smtClean="0"/>
              <a:t>One </a:t>
            </a:r>
            <a:r>
              <a:rPr lang="en-US" sz="1800" dirty="0"/>
              <a:t>can also place different ranges next to each other within the class in order to further expand the match possibilities. </a:t>
            </a:r>
            <a:endParaRPr lang="en-US" sz="1800" dirty="0" smtClean="0"/>
          </a:p>
          <a:p>
            <a:r>
              <a:rPr lang="en-US" sz="1800" dirty="0" smtClean="0"/>
              <a:t>For </a:t>
            </a:r>
            <a:r>
              <a:rPr lang="en-US" sz="1800" dirty="0"/>
              <a:t>example, </a:t>
            </a:r>
            <a:r>
              <a:rPr lang="en-US" sz="1800" b="1" dirty="0">
                <a:latin typeface="Courier New" pitchFamily="49" charset="0"/>
                <a:cs typeface="Courier New" pitchFamily="49" charset="0"/>
              </a:rPr>
              <a:t>[a-</a:t>
            </a:r>
            <a:r>
              <a:rPr lang="en-US" sz="1800" b="1" dirty="0" err="1">
                <a:latin typeface="Courier New" pitchFamily="49" charset="0"/>
                <a:cs typeface="Courier New" pitchFamily="49" charset="0"/>
              </a:rPr>
              <a:t>zA</a:t>
            </a:r>
            <a:r>
              <a:rPr lang="en-US" sz="1800" b="1" dirty="0">
                <a:latin typeface="Courier New" pitchFamily="49" charset="0"/>
                <a:cs typeface="Courier New" pitchFamily="49" charset="0"/>
              </a:rPr>
              <a:t>-Z] </a:t>
            </a:r>
            <a:r>
              <a:rPr lang="en-US" sz="1800" dirty="0"/>
              <a:t>will match any letter of the alphabet from </a:t>
            </a:r>
            <a:r>
              <a:rPr lang="en-US" sz="1800" dirty="0">
                <a:latin typeface="Courier New" pitchFamily="49" charset="0"/>
                <a:cs typeface="Courier New" pitchFamily="49" charset="0"/>
              </a:rPr>
              <a:t>a</a:t>
            </a:r>
            <a:r>
              <a:rPr lang="en-US" sz="1800" dirty="0"/>
              <a:t> to </a:t>
            </a:r>
            <a:r>
              <a:rPr lang="en-US" sz="1800" dirty="0">
                <a:latin typeface="Courier New" pitchFamily="49" charset="0"/>
                <a:cs typeface="Courier New" pitchFamily="49" charset="0"/>
              </a:rPr>
              <a:t>z</a:t>
            </a:r>
            <a:r>
              <a:rPr lang="en-US" sz="1800" dirty="0"/>
              <a:t> (lowercase) or </a:t>
            </a:r>
            <a:r>
              <a:rPr lang="en-US" sz="1800" dirty="0">
                <a:latin typeface="Courier New" pitchFamily="49" charset="0"/>
                <a:cs typeface="Courier New" pitchFamily="49" charset="0"/>
              </a:rPr>
              <a:t>A</a:t>
            </a:r>
            <a:r>
              <a:rPr lang="en-US" sz="1800" dirty="0"/>
              <a:t> to </a:t>
            </a:r>
            <a:r>
              <a:rPr lang="en-US" sz="1800" dirty="0">
                <a:latin typeface="Courier New" pitchFamily="49" charset="0"/>
                <a:cs typeface="Courier New" pitchFamily="49" charset="0"/>
              </a:rPr>
              <a:t>Z</a:t>
            </a:r>
            <a:r>
              <a:rPr lang="en-US" sz="1800" dirty="0"/>
              <a:t> (uppercase).</a:t>
            </a:r>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Ranges</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48</a:t>
            </a:fld>
            <a:endParaRPr lang="en-US" dirty="0"/>
          </a:p>
        </p:txBody>
      </p:sp>
      <p:sp>
        <p:nvSpPr>
          <p:cNvPr id="6" name="Content Placeholder 1"/>
          <p:cNvSpPr txBox="1">
            <a:spLocks/>
          </p:cNvSpPr>
          <p:nvPr/>
        </p:nvSpPr>
        <p:spPr bwMode="auto">
          <a:xfrm>
            <a:off x="4355976" y="908720"/>
            <a:ext cx="4464496" cy="54738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73735"/>
              </a:buClr>
              <a:buSzPct val="50000"/>
              <a:buFont typeface="Wingdings" pitchFamily="2" charset="2"/>
              <a:buChar char="u"/>
              <a:defRPr sz="32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85312F"/>
              </a:buClr>
              <a:buSzPct val="50000"/>
              <a:buFont typeface="Wingdings 2" pitchFamily="18" charset="2"/>
              <a:buChar char="²"/>
              <a:defRPr sz="28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85312F"/>
              </a:buClr>
              <a:buSzPct val="40000"/>
              <a:buFont typeface="Wingdings 2" pitchFamily="18" charset="2"/>
              <a:buChar char="³"/>
              <a:defRPr sz="24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800" dirty="0" smtClean="0"/>
              <a:t>The following figure shows the use of Range and Negation:</a:t>
            </a:r>
            <a:endParaRPr lang="en-US" sz="1800" dirty="0" smtClean="0">
              <a:latin typeface="Courier New" panose="02070309020205020404" pitchFamily="49" charset="0"/>
              <a:cs typeface="Courier New" panose="02070309020205020404" pitchFamily="49" charset="0"/>
            </a:endParaRPr>
          </a:p>
          <a:p>
            <a:pPr>
              <a:lnSpc>
                <a:spcPct val="100000"/>
              </a:lnSpc>
            </a:pPr>
            <a:endParaRPr lang="en-US" sz="1800" dirty="0" smtClean="0">
              <a:latin typeface="Courier New" panose="02070309020205020404" pitchFamily="49" charset="0"/>
              <a:cs typeface="Courier New" panose="02070309020205020404" pitchFamily="49" charset="0"/>
            </a:endParaRPr>
          </a:p>
          <a:p>
            <a:pPr>
              <a:lnSpc>
                <a:spcPct val="100000"/>
              </a:lnSpc>
            </a:pPr>
            <a:endParaRPr lang="en-US" sz="1800" dirty="0" smtClean="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69837" y="1628800"/>
            <a:ext cx="4459851" cy="4608513"/>
          </a:xfrm>
          <a:prstGeom prst="rect">
            <a:avLst/>
          </a:prstGeom>
        </p:spPr>
      </p:pic>
    </p:spTree>
    <p:extLst>
      <p:ext uri="{BB962C8B-B14F-4D97-AF65-F5344CB8AC3E}">
        <p14:creationId xmlns:p14="http://schemas.microsoft.com/office/powerpoint/2010/main" xmlns="" val="26102297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Unions can be used to create a single character class comprising two or more separate character classes. </a:t>
            </a:r>
            <a:endParaRPr lang="en-US" sz="2000" dirty="0" smtClean="0"/>
          </a:p>
          <a:p>
            <a:r>
              <a:rPr lang="en-US" sz="2000" dirty="0" smtClean="0"/>
              <a:t>This </a:t>
            </a:r>
            <a:r>
              <a:rPr lang="en-US" sz="2000" dirty="0"/>
              <a:t>can be done by simply nesting one class within the other. </a:t>
            </a:r>
            <a:endParaRPr lang="en-US" sz="2000" dirty="0" smtClean="0"/>
          </a:p>
          <a:p>
            <a:r>
              <a:rPr lang="en-US" sz="2000" dirty="0" smtClean="0"/>
              <a:t>For </a:t>
            </a:r>
            <a:r>
              <a:rPr lang="en-US" sz="2000" dirty="0"/>
              <a:t>example, the union </a:t>
            </a:r>
            <a:r>
              <a:rPr lang="en-US" sz="2000" dirty="0">
                <a:latin typeface="Courier New" panose="02070309020205020404" pitchFamily="49" charset="0"/>
                <a:cs typeface="Courier New" panose="02070309020205020404" pitchFamily="49" charset="0"/>
              </a:rPr>
              <a:t>[a-d[f-h]] </a:t>
            </a:r>
            <a:r>
              <a:rPr lang="en-US" sz="2000" dirty="0"/>
              <a:t>creates a single character class that matches the characters </a:t>
            </a:r>
            <a:r>
              <a:rPr lang="en-US" sz="2000" dirty="0">
                <a:latin typeface="Courier New" pitchFamily="49" charset="0"/>
                <a:cs typeface="Courier New" pitchFamily="49" charset="0"/>
              </a:rPr>
              <a:t>a, b, c, d, f, g</a:t>
            </a:r>
            <a:r>
              <a:rPr lang="en-US" sz="2000" dirty="0"/>
              <a:t>, and </a:t>
            </a:r>
            <a:r>
              <a:rPr lang="en-US" sz="2000" dirty="0">
                <a:latin typeface="Courier New" pitchFamily="49" charset="0"/>
                <a:cs typeface="Courier New" pitchFamily="49" charset="0"/>
              </a:rPr>
              <a:t>h</a:t>
            </a:r>
            <a:r>
              <a:rPr lang="en-US" sz="2000" dirty="0" smtClean="0"/>
              <a:t>.</a:t>
            </a:r>
          </a:p>
          <a:p>
            <a:r>
              <a:rPr lang="en-US" sz="2000" dirty="0" smtClean="0"/>
              <a:t>The following figure shows </a:t>
            </a:r>
            <a:r>
              <a:rPr lang="en-US" sz="2000" dirty="0"/>
              <a:t>the use of </a:t>
            </a:r>
            <a:r>
              <a:rPr lang="en-US" sz="2000" dirty="0" smtClean="0"/>
              <a:t>Unions:</a:t>
            </a:r>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Unions</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49</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23728" y="2981716"/>
            <a:ext cx="5328592" cy="3604945"/>
          </a:xfrm>
          <a:prstGeom prst="rect">
            <a:avLst/>
          </a:prstGeom>
        </p:spPr>
      </p:pic>
    </p:spTree>
    <p:extLst>
      <p:ext uri="{BB962C8B-B14F-4D97-AF65-F5344CB8AC3E}">
        <p14:creationId xmlns:p14="http://schemas.microsoft.com/office/powerpoint/2010/main" xmlns="" val="64063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t>Working </a:t>
            </a:r>
            <a:r>
              <a:rPr lang="en-US" sz="2400" dirty="0"/>
              <a:t>with Garbage </a:t>
            </a:r>
            <a:r>
              <a:rPr lang="en-US" sz="2400" dirty="0" smtClean="0"/>
              <a:t>Collection [1-3]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a:t>
            </a:fld>
            <a:endParaRPr lang="en-US" dirty="0"/>
          </a:p>
        </p:txBody>
      </p:sp>
      <p:sp>
        <p:nvSpPr>
          <p:cNvPr id="6" name="Content Placeholder 1"/>
          <p:cNvSpPr>
            <a:spLocks noGrp="1"/>
          </p:cNvSpPr>
          <p:nvPr>
            <p:ph idx="1"/>
          </p:nvPr>
        </p:nvSpPr>
        <p:spPr>
          <a:xfrm>
            <a:off x="323528" y="854160"/>
            <a:ext cx="8352928" cy="4591064"/>
          </a:xfrm>
        </p:spPr>
        <p:txBody>
          <a:bodyPr/>
          <a:lstStyle/>
          <a:p>
            <a:pPr algn="just"/>
            <a:r>
              <a:rPr lang="en-US" sz="1600" dirty="0" smtClean="0"/>
              <a:t>Garbage collector </a:t>
            </a:r>
            <a:r>
              <a:rPr lang="en-US" sz="1600" dirty="0"/>
              <a:t>is an automatic memory management </a:t>
            </a:r>
            <a:r>
              <a:rPr lang="en-US" sz="1600" dirty="0" smtClean="0"/>
              <a:t>program.</a:t>
            </a:r>
          </a:p>
          <a:p>
            <a:pPr algn="just"/>
            <a:r>
              <a:rPr lang="en-US" sz="1600" dirty="0" smtClean="0"/>
              <a:t>Garbage </a:t>
            </a:r>
            <a:r>
              <a:rPr lang="en-US" sz="1600" dirty="0"/>
              <a:t>collection helps to avoid the problem of dangling </a:t>
            </a:r>
            <a:r>
              <a:rPr lang="en-US" sz="1600" dirty="0" smtClean="0"/>
              <a:t>references. </a:t>
            </a:r>
          </a:p>
          <a:p>
            <a:pPr algn="just"/>
            <a:r>
              <a:rPr lang="en-US" sz="1600" dirty="0" smtClean="0"/>
              <a:t>Garbage </a:t>
            </a:r>
            <a:r>
              <a:rPr lang="en-US" sz="1600" dirty="0"/>
              <a:t>collection also solves the problem of memory leak </a:t>
            </a:r>
            <a:r>
              <a:rPr lang="en-US" sz="1600" dirty="0" smtClean="0"/>
              <a:t>problem. </a:t>
            </a:r>
            <a:endParaRPr lang="en-IN" sz="1600" dirty="0"/>
          </a:p>
          <a:p>
            <a:pPr algn="just"/>
            <a:r>
              <a:rPr lang="en-US" sz="1600" dirty="0" smtClean="0"/>
              <a:t>The </a:t>
            </a:r>
            <a:r>
              <a:rPr lang="en-US" sz="1600" dirty="0"/>
              <a:t>following parameters must be studied while designing or selecting a garbage collection algorithm:</a:t>
            </a:r>
          </a:p>
          <a:p>
            <a:pPr lvl="1" algn="just"/>
            <a:r>
              <a:rPr lang="en-US" sz="1600" dirty="0"/>
              <a:t>Serial versus Parallel</a:t>
            </a:r>
          </a:p>
          <a:p>
            <a:pPr lvl="1" algn="just"/>
            <a:r>
              <a:rPr lang="en-US" sz="1600" dirty="0"/>
              <a:t>Concurrent versus Stop-the-world</a:t>
            </a:r>
          </a:p>
          <a:p>
            <a:pPr lvl="1" algn="just"/>
            <a:r>
              <a:rPr lang="en-US" sz="1600" dirty="0"/>
              <a:t>Compacting versus Non-compacting versus Copying</a:t>
            </a:r>
          </a:p>
          <a:p>
            <a:pPr algn="just"/>
            <a:r>
              <a:rPr lang="en-US" sz="1600" dirty="0"/>
              <a:t>The following metrics can be utilized to evaluate the performance of a garbage collector:</a:t>
            </a:r>
          </a:p>
          <a:p>
            <a:pPr lvl="1" algn="just"/>
            <a:r>
              <a:rPr lang="en-US" sz="1600" b="1" dirty="0"/>
              <a:t>Throughput</a:t>
            </a:r>
            <a:r>
              <a:rPr lang="en-US" sz="1600" dirty="0"/>
              <a:t>: It is the percentage of total time not spent in garbage collection, considering a longer time period. </a:t>
            </a:r>
          </a:p>
          <a:p>
            <a:pPr lvl="1" algn="just"/>
            <a:r>
              <a:rPr lang="en-US" sz="1600" b="1" dirty="0"/>
              <a:t>Garbage collection overhead</a:t>
            </a:r>
            <a:r>
              <a:rPr lang="en-US" sz="1600" dirty="0"/>
              <a:t>: It is the inverse of throughput. That is, the percentage of total time spent in garbage collection. </a:t>
            </a:r>
            <a:endParaRPr lang="en-US" sz="1600" dirty="0" smtClean="0"/>
          </a:p>
          <a:p>
            <a:pPr lvl="1" algn="just"/>
            <a:r>
              <a:rPr lang="en-US" sz="1600" b="1" dirty="0"/>
              <a:t>Pause time</a:t>
            </a:r>
            <a:r>
              <a:rPr lang="en-US" sz="1600" dirty="0"/>
              <a:t>: It is the amount of time during which application execution is suspended while garbage collection is occurring. </a:t>
            </a:r>
          </a:p>
          <a:p>
            <a:pPr lvl="1" algn="just"/>
            <a:r>
              <a:rPr lang="en-US" sz="1600" b="1" dirty="0"/>
              <a:t>Frequency of collection</a:t>
            </a:r>
            <a:r>
              <a:rPr lang="en-US" sz="1600" dirty="0"/>
              <a:t>: It </a:t>
            </a:r>
            <a:r>
              <a:rPr lang="en-US" sz="1600" dirty="0" smtClean="0"/>
              <a:t>is a </a:t>
            </a:r>
            <a:r>
              <a:rPr lang="en-US" sz="1600" dirty="0"/>
              <a:t>measure of how often collection occurs in relation to application execution. </a:t>
            </a:r>
          </a:p>
          <a:p>
            <a:pPr lvl="1"/>
            <a:r>
              <a:rPr lang="en-US" sz="1600" b="1" dirty="0"/>
              <a:t>Footprint</a:t>
            </a:r>
            <a:r>
              <a:rPr lang="en-US" sz="1600" dirty="0"/>
              <a:t>: It is a measure of size, such as heap size.</a:t>
            </a:r>
            <a:r>
              <a:rPr lang="en-US" sz="1600" b="1" dirty="0"/>
              <a:t> </a:t>
            </a:r>
          </a:p>
          <a:p>
            <a:pPr lvl="1"/>
            <a:r>
              <a:rPr lang="en-US" sz="1600" b="1" dirty="0"/>
              <a:t>Promptness</a:t>
            </a:r>
            <a:r>
              <a:rPr lang="en-US" sz="1600" dirty="0"/>
              <a:t>: It is the time span between the time an object becomes garbage and the time when its memory becomes available.</a:t>
            </a:r>
            <a:endParaRPr lang="en-IN" sz="1600" dirty="0"/>
          </a:p>
          <a:p>
            <a:pPr lvl="1" algn="just"/>
            <a:endParaRPr lang="en-US" sz="1600" dirty="0"/>
          </a:p>
          <a:p>
            <a:pPr algn="just"/>
            <a:endParaRPr lang="en-IN" sz="1600" dirty="0" smtClean="0"/>
          </a:p>
          <a:p>
            <a:pPr algn="just"/>
            <a:endParaRPr lang="en-IN" sz="16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Intersection is used to create a single character class that matches only the characters which are common to all of its nested classes. </a:t>
            </a:r>
            <a:endParaRPr lang="en-US" sz="2000" dirty="0" smtClean="0"/>
          </a:p>
          <a:p>
            <a:r>
              <a:rPr lang="en-US" sz="2000" dirty="0" smtClean="0"/>
              <a:t>This </a:t>
            </a:r>
            <a:r>
              <a:rPr lang="en-US" sz="2000" dirty="0"/>
              <a:t>is done by using the &amp;&amp;, such as in </a:t>
            </a:r>
            <a:r>
              <a:rPr lang="en-US" sz="2000" dirty="0">
                <a:latin typeface="Courier New" panose="02070309020205020404" pitchFamily="49" charset="0"/>
                <a:cs typeface="Courier New" panose="02070309020205020404" pitchFamily="49" charset="0"/>
              </a:rPr>
              <a:t>[0-6&amp;&amp;[234]]</a:t>
            </a:r>
            <a:r>
              <a:rPr lang="en-US" sz="2000" dirty="0"/>
              <a:t>. </a:t>
            </a:r>
            <a:endParaRPr lang="en-US" sz="2000" dirty="0" smtClean="0"/>
          </a:p>
          <a:p>
            <a:r>
              <a:rPr lang="en-US" sz="2000" dirty="0" smtClean="0"/>
              <a:t>This </a:t>
            </a:r>
            <a:r>
              <a:rPr lang="en-US" sz="2000" dirty="0"/>
              <a:t>creates a single character class that will match only the numbers common to both character classes, that is, 2, 3, and 4. </a:t>
            </a:r>
            <a:endParaRPr lang="en-US" sz="2000" dirty="0" smtClean="0"/>
          </a:p>
          <a:p>
            <a:r>
              <a:rPr lang="en-US" sz="2000" dirty="0" smtClean="0"/>
              <a:t>The following figure shows </a:t>
            </a:r>
            <a:r>
              <a:rPr lang="en-US" sz="2000" dirty="0"/>
              <a:t>the use of </a:t>
            </a:r>
            <a:r>
              <a:rPr lang="en-US" sz="2000" dirty="0" smtClean="0"/>
              <a:t>Intersections:</a:t>
            </a:r>
            <a:endParaRPr lang="en-US" sz="2000" dirty="0" smtClean="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Intersections</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50</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07704" y="2976972"/>
            <a:ext cx="5522701" cy="3528392"/>
          </a:xfrm>
          <a:prstGeom prst="rect">
            <a:avLst/>
          </a:prstGeom>
        </p:spPr>
      </p:pic>
    </p:spTree>
    <p:extLst>
      <p:ext uri="{BB962C8B-B14F-4D97-AF65-F5344CB8AC3E}">
        <p14:creationId xmlns:p14="http://schemas.microsoft.com/office/powerpoint/2010/main" xmlns="" val="4139825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Subtraction can be used to negate one or more nested character classes, such as </a:t>
            </a:r>
            <a:r>
              <a:rPr lang="en-US" sz="2000" dirty="0">
                <a:latin typeface="Courier New" panose="02070309020205020404" pitchFamily="49" charset="0"/>
                <a:cs typeface="Courier New" panose="02070309020205020404" pitchFamily="49" charset="0"/>
              </a:rPr>
              <a:t>[0-6&amp;&amp;[^234]]</a:t>
            </a:r>
            <a:r>
              <a:rPr lang="en-US" sz="2000" dirty="0"/>
              <a:t>. </a:t>
            </a:r>
            <a:endParaRPr lang="en-US" sz="2000" dirty="0" smtClean="0"/>
          </a:p>
          <a:p>
            <a:r>
              <a:rPr lang="en-US" sz="2000" dirty="0" smtClean="0"/>
              <a:t>In </a:t>
            </a:r>
            <a:r>
              <a:rPr lang="en-US" sz="2000" dirty="0"/>
              <a:t>this case, the character class will match everything from 0 to 6, except the numbers 2, 3, and 4. </a:t>
            </a:r>
            <a:endParaRPr lang="en-US" sz="2000" dirty="0" smtClean="0"/>
          </a:p>
          <a:p>
            <a:r>
              <a:rPr lang="en-US" sz="2000" dirty="0" smtClean="0"/>
              <a:t>The following figure shows </a:t>
            </a:r>
            <a:r>
              <a:rPr lang="en-US" sz="2000" dirty="0"/>
              <a:t>the use of </a:t>
            </a:r>
            <a:r>
              <a:rPr lang="en-US" sz="2000" dirty="0" smtClean="0"/>
              <a:t>Subtraction</a:t>
            </a:r>
            <a:r>
              <a:rPr lang="en-US" sz="2000" dirty="0"/>
              <a:t>:</a:t>
            </a:r>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Subtraction</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51</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46336" y="2636911"/>
            <a:ext cx="6094016" cy="3883217"/>
          </a:xfrm>
          <a:prstGeom prst="rect">
            <a:avLst/>
          </a:prstGeom>
        </p:spPr>
      </p:pic>
    </p:spTree>
    <p:extLst>
      <p:ext uri="{BB962C8B-B14F-4D97-AF65-F5344CB8AC3E}">
        <p14:creationId xmlns:p14="http://schemas.microsoft.com/office/powerpoint/2010/main" xmlns="" val="1756111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smtClean="0"/>
              <a:t>Table lists the pre-defined character classes.</a:t>
            </a:r>
            <a:endParaRPr lang="en-US" dirty="0"/>
          </a:p>
        </p:txBody>
      </p:sp>
      <p:sp>
        <p:nvSpPr>
          <p:cNvPr id="3" name="Title 2"/>
          <p:cNvSpPr>
            <a:spLocks noGrp="1"/>
          </p:cNvSpPr>
          <p:nvPr>
            <p:ph type="title"/>
          </p:nvPr>
        </p:nvSpPr>
        <p:spPr/>
        <p:txBody>
          <a:bodyPr/>
          <a:lstStyle/>
          <a:p>
            <a:r>
              <a:rPr lang="en-US" sz="2400" dirty="0"/>
              <a:t>Pre-defined Character Classes </a:t>
            </a:r>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52</a:t>
            </a:fld>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xmlns="" val="2267450030"/>
              </p:ext>
            </p:extLst>
          </p:nvPr>
        </p:nvGraphicFramePr>
        <p:xfrm>
          <a:off x="554160" y="1700808"/>
          <a:ext cx="8050288" cy="2966720"/>
        </p:xfrm>
        <a:graphic>
          <a:graphicData uri="http://schemas.openxmlformats.org/drawingml/2006/table">
            <a:tbl>
              <a:tblPr firstRow="1" bandRow="1">
                <a:tableStyleId>{5C22544A-7EE6-4342-B048-85BDC9FD1C3A}</a:tableStyleId>
              </a:tblPr>
              <a:tblGrid>
                <a:gridCol w="2081932"/>
                <a:gridCol w="5968356"/>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Construct </a:t>
                      </a:r>
                      <a:r>
                        <a:rPr lang="en-US" sz="1800" b="0" i="0" u="none" strike="noStrike" kern="1200" baseline="0" dirty="0" smtClean="0">
                          <a:solidFill>
                            <a:schemeClr val="lt1"/>
                          </a:solidFill>
                          <a:latin typeface="+mn-lt"/>
                          <a:ea typeface="+mn-ea"/>
                          <a:cs typeface="+mn-cs"/>
                        </a:rPr>
                        <a:t>	</a:t>
                      </a:r>
                    </a:p>
                  </a:txBody>
                  <a:tcPr marL="94273" marR="9427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r>
                        <a:rPr lang="en-US" sz="1800" b="0" i="0" u="none" strike="noStrike" kern="1200" baseline="0" dirty="0" smtClean="0">
                          <a:solidFill>
                            <a:schemeClr val="lt1"/>
                          </a:solidFill>
                          <a:latin typeface="+mn-lt"/>
                          <a:ea typeface="+mn-ea"/>
                          <a:cs typeface="+mn-cs"/>
                        </a:rPr>
                        <a:t>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t>
                      </a:r>
                      <a:r>
                        <a:rPr lang="en-US" sz="1800" b="0" i="0" u="none" strike="noStrike" kern="1200" baseline="0" dirty="0" smtClean="0">
                          <a:solidFill>
                            <a:schemeClr val="dk1"/>
                          </a:solidFill>
                          <a:latin typeface="+mn-lt"/>
                          <a:ea typeface="+mn-ea"/>
                          <a:cs typeface="+mn-cs"/>
                        </a:rPr>
                        <a:t>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Any character (may or may not match line terminators)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\d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digit: </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[0-9] </a:t>
                      </a:r>
                      <a:r>
                        <a:rPr lang="en-US" sz="1800" b="0" i="0" u="none" strike="noStrike" kern="1200" baseline="0" dirty="0" smtClean="0">
                          <a:solidFill>
                            <a:schemeClr val="dk1"/>
                          </a:solidFill>
                          <a:latin typeface="+mn-lt"/>
                          <a:ea typeface="+mn-ea"/>
                          <a:cs typeface="+mn-cs"/>
                        </a:rPr>
                        <a:t>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\D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non-digit: </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[^0-9] </a:t>
                      </a:r>
                      <a:r>
                        <a:rPr lang="en-US" sz="1800" b="0" i="0" u="none" strike="noStrike" kern="1200" baseline="0" dirty="0" smtClean="0">
                          <a:solidFill>
                            <a:schemeClr val="dk1"/>
                          </a:solidFill>
                          <a:latin typeface="+mn-lt"/>
                          <a:ea typeface="+mn-ea"/>
                          <a:cs typeface="+mn-cs"/>
                        </a:rPr>
                        <a:t>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\s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whitespace character: </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\t\n\x0B\f\r] </a:t>
                      </a:r>
                      <a:r>
                        <a:rPr lang="en-US" sz="1800" b="0" i="0" u="none" strike="noStrike" kern="1200" baseline="0" dirty="0" smtClean="0">
                          <a:solidFill>
                            <a:schemeClr val="dk1"/>
                          </a:solidFill>
                          <a:latin typeface="+mn-lt"/>
                          <a:ea typeface="+mn-ea"/>
                          <a:cs typeface="+mn-cs"/>
                        </a:rPr>
                        <a:t>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\S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non-whitespace character: </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[^\s] </a:t>
                      </a:r>
                      <a:r>
                        <a:rPr lang="en-US" sz="1800" b="0" i="0" u="none" strike="noStrike" kern="1200" baseline="0" dirty="0" smtClean="0">
                          <a:solidFill>
                            <a:schemeClr val="dk1"/>
                          </a:solidFill>
                          <a:latin typeface="+mn-lt"/>
                          <a:ea typeface="+mn-ea"/>
                          <a:cs typeface="+mn-cs"/>
                        </a:rPr>
                        <a:t>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\w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word character: </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[a-zA-Z_0-9] </a:t>
                      </a:r>
                      <a:r>
                        <a:rPr lang="en-US" sz="1800" b="0" i="0" u="none" strike="noStrike" kern="1200" baseline="0" dirty="0" smtClean="0">
                          <a:solidFill>
                            <a:schemeClr val="dk1"/>
                          </a:solidFill>
                          <a:latin typeface="+mn-lt"/>
                          <a:ea typeface="+mn-ea"/>
                          <a:cs typeface="+mn-cs"/>
                        </a:rPr>
                        <a:t>	</a:t>
                      </a:r>
                    </a:p>
                  </a:txBody>
                  <a:tcPr marL="94273" marR="94273"/>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\W 	</a:t>
                      </a:r>
                    </a:p>
                  </a:txBody>
                  <a:tcPr marL="94273" marR="942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non-word character: </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[^\w] </a:t>
                      </a:r>
                      <a:r>
                        <a:rPr lang="en-US" sz="1800" b="0" i="0" u="none" strike="noStrike" kern="1200" baseline="0" dirty="0" smtClean="0">
                          <a:solidFill>
                            <a:schemeClr val="dk1"/>
                          </a:solidFill>
                          <a:latin typeface="+mn-lt"/>
                          <a:ea typeface="+mn-ea"/>
                          <a:cs typeface="+mn-cs"/>
                        </a:rPr>
                        <a:t>	</a:t>
                      </a:r>
                    </a:p>
                  </a:txBody>
                  <a:tcPr marL="94273" marR="94273"/>
                </a:tc>
              </a:tr>
            </a:tbl>
          </a:graphicData>
        </a:graphic>
      </p:graphicFrame>
    </p:spTree>
    <p:extLst>
      <p:ext uri="{BB962C8B-B14F-4D97-AF65-F5344CB8AC3E}">
        <p14:creationId xmlns:p14="http://schemas.microsoft.com/office/powerpoint/2010/main" xmlns="" val="2959269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Quantifiers can be used to specify the number of occurrences to match against. </a:t>
            </a:r>
            <a:endParaRPr lang="en-US" sz="2000" dirty="0" smtClean="0"/>
          </a:p>
          <a:p>
            <a:r>
              <a:rPr lang="en-US" sz="2000" dirty="0" smtClean="0"/>
              <a:t>At </a:t>
            </a:r>
            <a:r>
              <a:rPr lang="en-US" sz="2000" dirty="0"/>
              <a:t>first glance it may appear that the quantifiers X?, X??, and X?+ do exactly the same thing, since they all promise to match </a:t>
            </a:r>
            <a:r>
              <a:rPr lang="en-US" sz="2000" b="1" dirty="0"/>
              <a:t>X</a:t>
            </a:r>
            <a:r>
              <a:rPr lang="en-US" sz="2000" dirty="0"/>
              <a:t>, once or not at all. </a:t>
            </a:r>
            <a:endParaRPr lang="en-US" sz="2000" dirty="0" smtClean="0"/>
          </a:p>
          <a:p>
            <a:r>
              <a:rPr lang="en-US" sz="2000" dirty="0" smtClean="0"/>
              <a:t>However</a:t>
            </a:r>
            <a:r>
              <a:rPr lang="en-US" sz="2000" dirty="0"/>
              <a:t>, there are subtle differences so far as implementation is concerned between each of these quantifiers. </a:t>
            </a:r>
            <a:endParaRPr lang="en-US" sz="2000" dirty="0" smtClean="0"/>
          </a:p>
          <a:p>
            <a:r>
              <a:rPr lang="en-US" sz="2000" dirty="0" smtClean="0"/>
              <a:t>The following table shows </a:t>
            </a:r>
            <a:r>
              <a:rPr lang="en-US" sz="2000" dirty="0"/>
              <a:t>the greedy, reluctant, and possessive </a:t>
            </a:r>
            <a:r>
              <a:rPr lang="en-US" sz="2000" dirty="0" smtClean="0"/>
              <a:t>quantifiers:</a:t>
            </a:r>
          </a:p>
          <a:p>
            <a:pPr marL="0" indent="0">
              <a:buNone/>
            </a:pPr>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Quantifiers</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90780250"/>
              </p:ext>
            </p:extLst>
          </p:nvPr>
        </p:nvGraphicFramePr>
        <p:xfrm>
          <a:off x="683568" y="3356992"/>
          <a:ext cx="8176914" cy="3134360"/>
        </p:xfrm>
        <a:graphic>
          <a:graphicData uri="http://schemas.openxmlformats.org/drawingml/2006/table">
            <a:tbl>
              <a:tblPr firstRow="1" bandRow="1">
                <a:tableStyleId>{5C22544A-7EE6-4342-B048-85BDC9FD1C3A}</a:tableStyleId>
              </a:tblPr>
              <a:tblGrid>
                <a:gridCol w="1336154"/>
                <a:gridCol w="1440160"/>
                <a:gridCol w="1584176"/>
                <a:gridCol w="3816424"/>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Greedy </a:t>
                      </a:r>
                      <a:r>
                        <a:rPr lang="en-US" sz="1800" b="0" i="0" u="none" strike="noStrike" kern="1200" baseline="0" dirty="0" smtClean="0">
                          <a:solidFill>
                            <a:schemeClr val="lt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Reluctant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Possessive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endParaRPr lang="en-US" sz="1800" b="0" i="0" u="none" strike="noStrike" kern="1200" baseline="0" dirty="0" smtClean="0">
                        <a:solidFill>
                          <a:schemeClr val="lt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once or not at all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zero or more times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one or more times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exactly n times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at least n times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n,m</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n,m</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X{</a:t>
                      </a: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n,m</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at least n but not more than m times 	</a:t>
                      </a:r>
                    </a:p>
                  </a:txBody>
                  <a:tcPr/>
                </a:tc>
              </a:tr>
            </a:tbl>
          </a:graphicData>
        </a:graphic>
      </p:graphicFrame>
    </p:spTree>
    <p:extLst>
      <p:ext uri="{BB962C8B-B14F-4D97-AF65-F5344CB8AC3E}">
        <p14:creationId xmlns:p14="http://schemas.microsoft.com/office/powerpoint/2010/main" xmlns="" val="14552024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Differences </a:t>
            </a:r>
            <a:r>
              <a:rPr lang="en-US" sz="2400" dirty="0"/>
              <a:t>a</a:t>
            </a:r>
            <a:r>
              <a:rPr lang="en-US" sz="2400" dirty="0" smtClean="0"/>
              <a:t>mong </a:t>
            </a:r>
            <a:r>
              <a:rPr lang="en-US" sz="2400" dirty="0"/>
              <a:t>the Quantifiers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396772441"/>
              </p:ext>
            </p:extLst>
          </p:nvPr>
        </p:nvGraphicFramePr>
        <p:xfrm>
          <a:off x="323528" y="1196752"/>
          <a:ext cx="8606159" cy="5003800"/>
        </p:xfrm>
        <a:graphic>
          <a:graphicData uri="http://schemas.openxmlformats.org/drawingml/2006/table">
            <a:tbl>
              <a:tblPr firstRow="1" bandRow="1">
                <a:tableStyleId>{5C22544A-7EE6-4342-B048-85BDC9FD1C3A}</a:tableStyleId>
              </a:tblPr>
              <a:tblGrid>
                <a:gridCol w="2637124"/>
                <a:gridCol w="2842398"/>
                <a:gridCol w="3126637"/>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smtClean="0">
                          <a:solidFill>
                            <a:schemeClr val="lt1"/>
                          </a:solidFill>
                          <a:latin typeface="+mn-lt"/>
                          <a:ea typeface="+mn-ea"/>
                          <a:cs typeface="+mn-cs"/>
                        </a:rPr>
                        <a:t>Greedy </a:t>
                      </a:r>
                      <a:r>
                        <a:rPr lang="en-US" sz="1400" b="0" i="0" u="none" strike="noStrike" kern="1200" baseline="0" dirty="0" smtClean="0">
                          <a:solidFill>
                            <a:schemeClr val="lt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smtClean="0">
                          <a:solidFill>
                            <a:schemeClr val="lt1"/>
                          </a:solidFill>
                          <a:latin typeface="+mn-lt"/>
                          <a:ea typeface="+mn-ea"/>
                          <a:cs typeface="+mn-cs"/>
                        </a:rPr>
                        <a:t>Reluctant </a:t>
                      </a:r>
                      <a:endParaRPr lang="en-US" sz="1400" b="0" i="0" u="none" strike="noStrike" kern="1200" baseline="0" dirty="0" smtClean="0">
                        <a:solidFill>
                          <a:schemeClr val="lt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smtClean="0">
                          <a:solidFill>
                            <a:schemeClr val="lt1"/>
                          </a:solidFill>
                          <a:latin typeface="+mn-lt"/>
                          <a:ea typeface="+mn-ea"/>
                          <a:cs typeface="+mn-cs"/>
                        </a:rPr>
                        <a:t>Possessive </a:t>
                      </a:r>
                      <a:endParaRPr lang="en-US" sz="1400" b="0" i="0" u="none" strike="noStrike" kern="1200" baseline="0" dirty="0" smtClean="0">
                        <a:solidFill>
                          <a:schemeClr val="lt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The greedy quantifiers are termed ‘greedy’ because they force the matcher to read the entire input string before to attempting the first match.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The reluctant quantifiers take the opposite approach.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The possessive quantifiers always eat the entire input string, trying once and only once for a match. 	</a:t>
                      </a:r>
                    </a:p>
                    <a:p>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If in the first attempt to match the entire input string, fails, then the matcher backs off the input string by one character and tries again.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They start at the beginning of the input string and then, reluctantly read one character at a time looking for a match.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Unlike the greedy quantifiers, they never back off, even if doing so would allow the overall match to succeed.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It repeats the process until a match is found or there are no more characters left to back off from.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The last thing they try is to match the entire input string.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Depending on the quantifier used in the expression, the last thing it will attempt is to try to match against 1 or 0 characters. </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endParaRPr>
                    </a:p>
                  </a:txBody>
                  <a:tcPr/>
                </a:tc>
              </a:tr>
            </a:tbl>
          </a:graphicData>
        </a:graphic>
      </p:graphicFrame>
    </p:spTree>
    <p:extLst>
      <p:ext uri="{BB962C8B-B14F-4D97-AF65-F5344CB8AC3E}">
        <p14:creationId xmlns:p14="http://schemas.microsoft.com/office/powerpoint/2010/main" xmlns="" val="8331631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Capturing groups allows the programmer to consider multiple characters as a single unit. </a:t>
            </a:r>
            <a:endParaRPr lang="en-US" sz="2000" dirty="0" smtClean="0"/>
          </a:p>
          <a:p>
            <a:r>
              <a:rPr lang="en-US" sz="2000" dirty="0" smtClean="0"/>
              <a:t>This </a:t>
            </a:r>
            <a:r>
              <a:rPr lang="en-US" sz="2000" dirty="0"/>
              <a:t>is done by placing the characters to be grouped inside a set of parentheses. </a:t>
            </a:r>
          </a:p>
          <a:p>
            <a:r>
              <a:rPr lang="en-US" sz="2000" dirty="0" smtClean="0"/>
              <a:t>For </a:t>
            </a:r>
            <a:r>
              <a:rPr lang="en-US" sz="2000" dirty="0"/>
              <a:t>example, the regular expression </a:t>
            </a:r>
            <a:r>
              <a:rPr lang="en-US" sz="2000" b="1" dirty="0"/>
              <a:t>(bat) </a:t>
            </a:r>
            <a:r>
              <a:rPr lang="en-US" sz="2000" dirty="0"/>
              <a:t>creates a single group. </a:t>
            </a:r>
            <a:endParaRPr lang="en-US" sz="2000" dirty="0" smtClean="0"/>
          </a:p>
          <a:p>
            <a:r>
              <a:rPr lang="en-US" sz="2000" dirty="0" smtClean="0"/>
              <a:t>The </a:t>
            </a:r>
            <a:r>
              <a:rPr lang="en-US" sz="2000" dirty="0"/>
              <a:t>group contains the letters ‘</a:t>
            </a:r>
            <a:r>
              <a:rPr lang="en-US" sz="2000" b="1" dirty="0"/>
              <a:t>b</a:t>
            </a:r>
            <a:r>
              <a:rPr lang="en-US" sz="2000" dirty="0"/>
              <a:t>’, ‘</a:t>
            </a:r>
            <a:r>
              <a:rPr lang="en-US" sz="2000" b="1" dirty="0"/>
              <a:t>a</a:t>
            </a:r>
            <a:r>
              <a:rPr lang="en-US" sz="2000" dirty="0"/>
              <a:t>’, and ‘</a:t>
            </a:r>
            <a:r>
              <a:rPr lang="en-US" sz="2000" b="1" dirty="0"/>
              <a:t>t</a:t>
            </a:r>
            <a:r>
              <a:rPr lang="en-US" sz="2000" dirty="0"/>
              <a:t>’. </a:t>
            </a:r>
            <a:endParaRPr lang="en-US" sz="2000" dirty="0" smtClean="0"/>
          </a:p>
          <a:p>
            <a:r>
              <a:rPr lang="en-US" sz="2000" dirty="0" smtClean="0"/>
              <a:t>The </a:t>
            </a:r>
            <a:r>
              <a:rPr lang="en-US" sz="2000" dirty="0"/>
              <a:t>part of the input string that matches the capturing group will be saved in memory to be recalled later using </a:t>
            </a:r>
            <a:r>
              <a:rPr lang="en-US" sz="2000" dirty="0" err="1"/>
              <a:t>backreferences</a:t>
            </a:r>
            <a:r>
              <a:rPr lang="en-US" sz="2000" dirty="0"/>
              <a:t>.</a:t>
            </a:r>
            <a:endParaRPr lang="en-US" sz="20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Capturing </a:t>
            </a:r>
            <a:r>
              <a:rPr lang="en-US" sz="2400" dirty="0"/>
              <a:t>Groups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55</a:t>
            </a:fld>
            <a:endParaRPr lang="en-US" dirty="0"/>
          </a:p>
        </p:txBody>
      </p:sp>
    </p:spTree>
    <p:extLst>
      <p:ext uri="{BB962C8B-B14F-4D97-AF65-F5344CB8AC3E}">
        <p14:creationId xmlns:p14="http://schemas.microsoft.com/office/powerpoint/2010/main" xmlns="" val="37088026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Capturing groups are numbered by counting their opening parentheses from left to right. </a:t>
            </a:r>
            <a:endParaRPr lang="en-US" sz="2000" dirty="0" smtClean="0"/>
          </a:p>
          <a:p>
            <a:r>
              <a:rPr lang="en-US" sz="2000" dirty="0" smtClean="0"/>
              <a:t>For </a:t>
            </a:r>
            <a:r>
              <a:rPr lang="en-US" sz="2000" dirty="0"/>
              <a:t>example, in the expression </a:t>
            </a:r>
            <a:r>
              <a:rPr lang="en-US" sz="2000" b="1" dirty="0"/>
              <a:t>((X)(Y(Z)))</a:t>
            </a:r>
            <a:r>
              <a:rPr lang="en-US" sz="2000" dirty="0"/>
              <a:t>, there are four such groups namely, </a:t>
            </a:r>
            <a:r>
              <a:rPr lang="en-US" sz="2000" b="1" dirty="0"/>
              <a:t>((X)(Y(Z)))</a:t>
            </a:r>
            <a:r>
              <a:rPr lang="en-US" sz="2000" dirty="0"/>
              <a:t>, </a:t>
            </a:r>
            <a:r>
              <a:rPr lang="en-US" sz="2000" b="1" dirty="0"/>
              <a:t>(X)</a:t>
            </a:r>
            <a:r>
              <a:rPr lang="en-US" sz="2000" dirty="0"/>
              <a:t>, </a:t>
            </a:r>
            <a:r>
              <a:rPr lang="en-US" sz="2000" b="1" dirty="0"/>
              <a:t>(Y(Z))</a:t>
            </a:r>
            <a:r>
              <a:rPr lang="en-US" sz="2000" dirty="0"/>
              <a:t>, and </a:t>
            </a:r>
            <a:r>
              <a:rPr lang="en-US" sz="2000" b="1" dirty="0"/>
              <a:t>(Z)</a:t>
            </a:r>
            <a:r>
              <a:rPr lang="en-US" sz="2000" dirty="0"/>
              <a:t>. </a:t>
            </a:r>
          </a:p>
          <a:p>
            <a:r>
              <a:rPr lang="en-US" sz="2000" dirty="0"/>
              <a:t>The </a:t>
            </a:r>
            <a:r>
              <a:rPr lang="en-US" sz="2000" dirty="0" err="1">
                <a:latin typeface="Courier New" panose="02070309020205020404" pitchFamily="49" charset="0"/>
                <a:cs typeface="Courier New" panose="02070309020205020404" pitchFamily="49" charset="0"/>
              </a:rPr>
              <a:t>groupCount</a:t>
            </a:r>
            <a:r>
              <a:rPr lang="en-US" sz="2000" dirty="0">
                <a:latin typeface="Courier New" panose="02070309020205020404" pitchFamily="49" charset="0"/>
                <a:cs typeface="Courier New" panose="02070309020205020404" pitchFamily="49" charset="0"/>
              </a:rPr>
              <a:t>() </a:t>
            </a:r>
            <a:r>
              <a:rPr lang="en-US" sz="2000" dirty="0"/>
              <a:t>method can be invoked on the matcher object to find out how many groups are present in the expression. </a:t>
            </a:r>
            <a:endParaRPr lang="en-US" sz="2000" dirty="0" smtClean="0"/>
          </a:p>
          <a:p>
            <a:r>
              <a:rPr lang="en-US" sz="2000" dirty="0" smtClean="0"/>
              <a:t>This </a:t>
            </a:r>
            <a:r>
              <a:rPr lang="en-US" sz="2000" dirty="0"/>
              <a:t>method will return an </a:t>
            </a:r>
            <a:r>
              <a:rPr lang="en-US" sz="2000" dirty="0" err="1">
                <a:latin typeface="Courier New" panose="02070309020205020404" pitchFamily="49" charset="0"/>
                <a:cs typeface="Courier New" panose="02070309020205020404" pitchFamily="49" charset="0"/>
              </a:rPr>
              <a:t>int</a:t>
            </a:r>
            <a:r>
              <a:rPr lang="en-US" sz="2000" dirty="0"/>
              <a:t> value indicating the number of capturing groups present in the matcher’s pattern. </a:t>
            </a:r>
            <a:endParaRPr lang="en-US" sz="2000" dirty="0" smtClean="0"/>
          </a:p>
          <a:p>
            <a:r>
              <a:rPr lang="en-US" sz="2000" dirty="0" smtClean="0"/>
              <a:t>There </a:t>
            </a:r>
            <a:r>
              <a:rPr lang="en-US" sz="2000" dirty="0"/>
              <a:t>is another special group, group 0, which always represents the entire expression. </a:t>
            </a:r>
            <a:endParaRPr lang="en-US" sz="2000" dirty="0" smtClean="0"/>
          </a:p>
          <a:p>
            <a:r>
              <a:rPr lang="en-US" sz="2000" dirty="0" smtClean="0"/>
              <a:t>However</a:t>
            </a:r>
            <a:r>
              <a:rPr lang="en-US" sz="2000" dirty="0"/>
              <a:t>, this group is not counted in the total returned by </a:t>
            </a:r>
            <a:r>
              <a:rPr lang="en-US" sz="2000" dirty="0" err="1">
                <a:latin typeface="Courier New" panose="02070309020205020404" pitchFamily="49" charset="0"/>
                <a:cs typeface="Courier New" panose="02070309020205020404" pitchFamily="49" charset="0"/>
              </a:rPr>
              <a:t>groupCount</a:t>
            </a:r>
            <a:r>
              <a:rPr lang="en-US" sz="2000" dirty="0">
                <a:latin typeface="Courier New" panose="02070309020205020404" pitchFamily="49" charset="0"/>
                <a:cs typeface="Courier New" panose="02070309020205020404" pitchFamily="49" charset="0"/>
              </a:rPr>
              <a:t>()</a:t>
            </a:r>
            <a:r>
              <a:rPr lang="en-US" sz="2000" dirty="0"/>
              <a:t>. </a:t>
            </a:r>
            <a:endParaRPr lang="en-US" sz="2000" dirty="0" smtClean="0"/>
          </a:p>
          <a:p>
            <a:r>
              <a:rPr lang="en-US" sz="2000" dirty="0" smtClean="0"/>
              <a:t>Groups </a:t>
            </a:r>
            <a:r>
              <a:rPr lang="en-US" sz="2000" dirty="0"/>
              <a:t>beginning with the character ‘</a:t>
            </a:r>
            <a:r>
              <a:rPr lang="en-US" sz="2000" b="1" dirty="0"/>
              <a:t>?</a:t>
            </a:r>
            <a:r>
              <a:rPr lang="en-US" sz="2000" dirty="0"/>
              <a:t>’ are pure, non-capturing groups as they do not capture text and also do not count towards the group total. </a:t>
            </a:r>
          </a:p>
        </p:txBody>
      </p:sp>
      <p:sp>
        <p:nvSpPr>
          <p:cNvPr id="3" name="Title 2"/>
          <p:cNvSpPr>
            <a:spLocks noGrp="1"/>
          </p:cNvSpPr>
          <p:nvPr>
            <p:ph type="title"/>
          </p:nvPr>
        </p:nvSpPr>
        <p:spPr>
          <a:xfrm>
            <a:off x="467544" y="152400"/>
            <a:ext cx="7381056" cy="411163"/>
          </a:xfrm>
        </p:spPr>
        <p:txBody>
          <a:bodyPr/>
          <a:lstStyle/>
          <a:p>
            <a:r>
              <a:rPr lang="en-US" sz="2400" dirty="0" smtClean="0"/>
              <a:t>Numbering [1-2]</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56</a:t>
            </a:fld>
            <a:endParaRPr lang="en-US" dirty="0"/>
          </a:p>
        </p:txBody>
      </p:sp>
    </p:spTree>
    <p:extLst>
      <p:ext uri="{BB962C8B-B14F-4D97-AF65-F5344CB8AC3E}">
        <p14:creationId xmlns:p14="http://schemas.microsoft.com/office/powerpoint/2010/main" xmlns="" val="11852105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r>
              <a:rPr lang="en-US" sz="2000" dirty="0" smtClean="0"/>
              <a:t>The following Code </a:t>
            </a:r>
            <a:r>
              <a:rPr lang="en-US" sz="2000" dirty="0"/>
              <a:t>Snippet </a:t>
            </a:r>
            <a:r>
              <a:rPr lang="en-US" sz="2000" dirty="0" smtClean="0"/>
              <a:t>is an example </a:t>
            </a:r>
            <a:r>
              <a:rPr lang="en-US" sz="2000" dirty="0"/>
              <a:t>of using </a:t>
            </a:r>
            <a:r>
              <a:rPr lang="en-US" sz="2000" dirty="0" err="1">
                <a:latin typeface="Courier New" panose="02070309020205020404" pitchFamily="49" charset="0"/>
                <a:cs typeface="Courier New" panose="02070309020205020404" pitchFamily="49" charset="0"/>
              </a:rPr>
              <a:t>groupCount</a:t>
            </a:r>
            <a:r>
              <a:rPr lang="en-US" sz="2000" dirty="0" smtClean="0">
                <a:latin typeface="Courier New" panose="02070309020205020404" pitchFamily="49" charset="0"/>
                <a:cs typeface="Courier New" panose="02070309020205020404" pitchFamily="49" charset="0"/>
              </a:rPr>
              <a:t>()</a:t>
            </a:r>
            <a:r>
              <a:rPr lang="en-US" sz="2000" dirty="0" smtClean="0"/>
              <a:t>:</a:t>
            </a:r>
          </a:p>
          <a:p>
            <a:pPr marL="0" indent="0">
              <a:buNone/>
            </a:pPr>
            <a:endParaRPr lang="en-US" sz="2000" dirty="0"/>
          </a:p>
        </p:txBody>
      </p:sp>
      <p:sp>
        <p:nvSpPr>
          <p:cNvPr id="3" name="Title 2"/>
          <p:cNvSpPr>
            <a:spLocks noGrp="1"/>
          </p:cNvSpPr>
          <p:nvPr>
            <p:ph type="title"/>
          </p:nvPr>
        </p:nvSpPr>
        <p:spPr>
          <a:xfrm>
            <a:off x="467544" y="152400"/>
            <a:ext cx="7381056" cy="411163"/>
          </a:xfrm>
        </p:spPr>
        <p:txBody>
          <a:bodyPr/>
          <a:lstStyle/>
          <a:p>
            <a:r>
              <a:rPr lang="en-US" sz="2400" dirty="0" smtClean="0"/>
              <a:t>Numbering</a:t>
            </a:r>
            <a:r>
              <a:rPr lang="en-US" sz="2400" dirty="0"/>
              <a:t> </a:t>
            </a:r>
            <a:r>
              <a:rPr lang="en-US" sz="2400" dirty="0" smtClean="0"/>
              <a:t>[2-2</a:t>
            </a:r>
            <a:r>
              <a:rPr lang="en-US" sz="2400" dirty="0"/>
              <a:t>]</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57</a:t>
            </a:fld>
            <a:endParaRPr lang="en-US" dirty="0"/>
          </a:p>
        </p:txBody>
      </p:sp>
      <p:sp>
        <p:nvSpPr>
          <p:cNvPr id="6" name="Rectangle 5"/>
          <p:cNvSpPr/>
          <p:nvPr/>
        </p:nvSpPr>
        <p:spPr>
          <a:xfrm>
            <a:off x="467544" y="1916832"/>
            <a:ext cx="8208912" cy="380411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java.util.regex.Pattern</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java.util.regex.Matcher</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class RegexTest1{ </a:t>
            </a:r>
          </a:p>
          <a:p>
            <a:pPr indent="114300"/>
            <a:r>
              <a:rPr lang="en-US" sz="1800" dirty="0">
                <a:latin typeface="Courier New" panose="02070309020205020404" pitchFamily="49" charset="0"/>
                <a:cs typeface="Courier New" panose="02070309020205020404" pitchFamily="49" charset="0"/>
              </a:rPr>
              <a:t>public static void main(String[] </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Pattern pattern1 = </a:t>
            </a:r>
          </a:p>
          <a:p>
            <a:pPr indent="228600"/>
            <a:r>
              <a:rPr lang="en-US" sz="1800" dirty="0" err="1">
                <a:latin typeface="Courier New" panose="02070309020205020404" pitchFamily="49" charset="0"/>
                <a:cs typeface="Courier New" panose="02070309020205020404" pitchFamily="49" charset="0"/>
              </a:rPr>
              <a:t>Pattern.compile</a:t>
            </a:r>
            <a:r>
              <a:rPr lang="en-US" sz="1800" dirty="0">
                <a:latin typeface="Courier New" panose="02070309020205020404" pitchFamily="49" charset="0"/>
                <a:cs typeface="Courier New" panose="02070309020205020404" pitchFamily="49" charset="0"/>
              </a:rPr>
              <a:t>(“((X)(Y(Z)))”); </a:t>
            </a:r>
          </a:p>
          <a:p>
            <a:r>
              <a:rPr lang="en-US" sz="1800" dirty="0">
                <a:latin typeface="Courier New" panose="02070309020205020404" pitchFamily="49" charset="0"/>
                <a:cs typeface="Courier New" panose="02070309020205020404" pitchFamily="49" charset="0"/>
              </a:rPr>
              <a:t>Matcher matcher1 = 	</a:t>
            </a:r>
            <a:endParaRPr lang="en-US" sz="1800" dirty="0" smtClean="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pattern1.matcher(“((X)(Y(Z)))”); </a:t>
            </a:r>
          </a:p>
          <a:p>
            <a:pPr indent="228600"/>
            <a:r>
              <a:rPr lang="en-US" sz="1800" dirty="0" err="1">
                <a:latin typeface="Courier New" panose="02070309020205020404" pitchFamily="49" charset="0"/>
                <a:cs typeface="Courier New" panose="02070309020205020404" pitchFamily="49" charset="0"/>
              </a:rPr>
              <a:t>System.console</a:t>
            </a:r>
            <a:r>
              <a:rPr lang="en-US" sz="1800" dirty="0">
                <a:latin typeface="Courier New" panose="02070309020205020404" pitchFamily="49" charset="0"/>
                <a:cs typeface="Courier New" panose="02070309020205020404" pitchFamily="49" charset="0"/>
              </a:rPr>
              <a:t>().format(“Group count is: %d”,matcher1.groupCount()); </a:t>
            </a:r>
          </a:p>
          <a:p>
            <a:pPr indent="171450"/>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p:txBody>
      </p:sp>
      <p:sp>
        <p:nvSpPr>
          <p:cNvPr id="7" name="TextBox 6"/>
          <p:cNvSpPr txBox="1"/>
          <p:nvPr/>
        </p:nvSpPr>
        <p:spPr>
          <a:xfrm>
            <a:off x="467544" y="134076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2778252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portion of the input string that matches the capturing group(s) is saved in memory for later recall with the help of </a:t>
            </a:r>
            <a:r>
              <a:rPr lang="en-US" sz="2000" dirty="0" err="1"/>
              <a:t>backreference</a:t>
            </a:r>
            <a:r>
              <a:rPr lang="en-US" sz="2000" dirty="0"/>
              <a:t>. </a:t>
            </a:r>
            <a:endParaRPr lang="en-US" sz="2000" dirty="0" smtClean="0"/>
          </a:p>
          <a:p>
            <a:r>
              <a:rPr lang="en-US" sz="2000" dirty="0" smtClean="0"/>
              <a:t>A </a:t>
            </a:r>
            <a:r>
              <a:rPr lang="en-US" sz="2000" dirty="0" err="1"/>
              <a:t>backreference</a:t>
            </a:r>
            <a:r>
              <a:rPr lang="en-US" sz="2000" dirty="0"/>
              <a:t> is specified in the regular expression as a backslash (\) followed by a digit indicating the number of the group to be recalled. </a:t>
            </a:r>
            <a:endParaRPr lang="en-US" sz="2000" dirty="0" smtClean="0"/>
          </a:p>
          <a:p>
            <a:r>
              <a:rPr lang="en-US" sz="2000" dirty="0" smtClean="0"/>
              <a:t>For </a:t>
            </a:r>
            <a:r>
              <a:rPr lang="en-US" sz="2000" dirty="0"/>
              <a:t>example, the expression </a:t>
            </a:r>
            <a:r>
              <a:rPr lang="en-US" sz="2000" dirty="0">
                <a:latin typeface="Courier New" panose="02070309020205020404" pitchFamily="49" charset="0"/>
                <a:cs typeface="Courier New" panose="02070309020205020404" pitchFamily="49" charset="0"/>
              </a:rPr>
              <a:t>(\d\d) </a:t>
            </a:r>
            <a:r>
              <a:rPr lang="en-US" sz="2000" dirty="0"/>
              <a:t>defines one capturing group matching two digits in a row, which can be recalled later in the expression by using the </a:t>
            </a:r>
            <a:r>
              <a:rPr lang="en-US" sz="2000" dirty="0" err="1"/>
              <a:t>backreference</a:t>
            </a:r>
            <a:r>
              <a:rPr lang="en-US" sz="2000" dirty="0"/>
              <a:t> </a:t>
            </a:r>
            <a:r>
              <a:rPr lang="en-US" sz="2000" dirty="0">
                <a:latin typeface="Courier New" panose="02070309020205020404" pitchFamily="49" charset="0"/>
                <a:cs typeface="Courier New" panose="02070309020205020404" pitchFamily="49" charset="0"/>
              </a:rPr>
              <a:t>\1</a:t>
            </a:r>
            <a:r>
              <a:rPr lang="en-US" sz="2000" dirty="0"/>
              <a:t>. </a:t>
            </a:r>
            <a:endParaRPr lang="en-US" sz="2000" dirty="0" smtClean="0"/>
          </a:p>
          <a:p>
            <a:r>
              <a:rPr lang="en-US" sz="2000" dirty="0" smtClean="0"/>
              <a:t>The following figure shows </a:t>
            </a:r>
            <a:r>
              <a:rPr lang="en-US" sz="2000" dirty="0"/>
              <a:t>an example for using </a:t>
            </a:r>
            <a:r>
              <a:rPr lang="en-US" sz="2000" dirty="0" err="1" smtClean="0"/>
              <a:t>backreferences</a:t>
            </a:r>
            <a:r>
              <a:rPr lang="en-US" sz="2000" dirty="0" smtClean="0"/>
              <a:t>: </a:t>
            </a:r>
            <a:endParaRPr lang="en-US" sz="2000" dirty="0"/>
          </a:p>
        </p:txBody>
      </p:sp>
      <p:sp>
        <p:nvSpPr>
          <p:cNvPr id="3" name="Title 2"/>
          <p:cNvSpPr>
            <a:spLocks noGrp="1"/>
          </p:cNvSpPr>
          <p:nvPr>
            <p:ph type="title"/>
          </p:nvPr>
        </p:nvSpPr>
        <p:spPr>
          <a:xfrm>
            <a:off x="467544" y="152400"/>
            <a:ext cx="7381056" cy="411163"/>
          </a:xfrm>
        </p:spPr>
        <p:txBody>
          <a:bodyPr/>
          <a:lstStyle/>
          <a:p>
            <a:r>
              <a:rPr lang="en-US" sz="2400" dirty="0" err="1" smtClean="0"/>
              <a:t>Backreferences</a:t>
            </a:r>
            <a:r>
              <a:rPr lang="en-US" sz="2400" b="0" i="1"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58</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1600" y="3644416"/>
            <a:ext cx="7358943" cy="2736912"/>
          </a:xfrm>
          <a:prstGeom prst="rect">
            <a:avLst/>
          </a:prstGeom>
        </p:spPr>
      </p:pic>
    </p:spTree>
    <p:extLst>
      <p:ext uri="{BB962C8B-B14F-4D97-AF65-F5344CB8AC3E}">
        <p14:creationId xmlns:p14="http://schemas.microsoft.com/office/powerpoint/2010/main" xmlns="" val="1145271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73735"/>
              </a:buClr>
              <a:buSzPct val="50000"/>
              <a:buFont typeface="Wingdings" pitchFamily="2" charset="2"/>
              <a:buChar char="u"/>
              <a:defRPr sz="32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85312F"/>
              </a:buClr>
              <a:buSzPct val="50000"/>
              <a:buFont typeface="Wingdings 2" pitchFamily="18" charset="2"/>
              <a:buChar char="²"/>
              <a:defRPr sz="28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85312F"/>
              </a:buClr>
              <a:buSzPct val="40000"/>
              <a:buFont typeface="Wingdings 2" pitchFamily="18" charset="2"/>
              <a:buChar char="³"/>
              <a:defRPr sz="24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IN" dirty="0" smtClean="0"/>
              <a:t>Table lists the boundary matchers.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2101191601"/>
              </p:ext>
            </p:extLst>
          </p:nvPr>
        </p:nvGraphicFramePr>
        <p:xfrm>
          <a:off x="468125" y="1628800"/>
          <a:ext cx="8351839" cy="3337560"/>
        </p:xfrm>
        <a:graphic>
          <a:graphicData uri="http://schemas.openxmlformats.org/drawingml/2006/table">
            <a:tbl>
              <a:tblPr firstRow="1" bandRow="1">
                <a:tableStyleId>{5C22544A-7EE6-4342-B048-85BDC9FD1C3A}</a:tableStyleId>
              </a:tblPr>
              <a:tblGrid>
                <a:gridCol w="2447950"/>
                <a:gridCol w="5903889"/>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Boundary Matchers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r>
                        <a:rPr lang="en-US" sz="1800" b="0" i="0" u="none" strike="noStrike" kern="1200" baseline="0" dirty="0" smtClean="0">
                          <a:solidFill>
                            <a:schemeClr val="lt1"/>
                          </a:solidFill>
                          <a:latin typeface="+mn-lt"/>
                          <a:ea typeface="+mn-ea"/>
                          <a:cs typeface="+mn-cs"/>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The beginning of a line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The end of a line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\b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word boundary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\B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 non-word boundary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\A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The beginning of the input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\G 	</a:t>
                      </a:r>
                    </a:p>
                  </a:txBody>
                  <a:tcPr/>
                </a:tc>
                <a:tc>
                  <a:txBody>
                    <a:bodyPr/>
                    <a:lstStyle/>
                    <a:p>
                      <a:r>
                        <a:rPr lang="en-US" sz="1800" b="0" i="0" u="none" strike="noStrike" kern="1200" baseline="0" dirty="0" smtClean="0">
                          <a:solidFill>
                            <a:schemeClr val="dk1"/>
                          </a:solidFill>
                          <a:latin typeface="+mn-lt"/>
                          <a:ea typeface="+mn-ea"/>
                          <a:cs typeface="+mn-cs"/>
                        </a:rPr>
                        <a:t>The end of the previous match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\Z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The end of the input but for the final terminator, if any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\z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The end of the input 	</a:t>
                      </a:r>
                    </a:p>
                  </a:txBody>
                  <a:tcPr/>
                </a:tc>
              </a:tr>
            </a:tbl>
          </a:graphicData>
        </a:graphic>
      </p:graphicFrame>
      <p:sp>
        <p:nvSpPr>
          <p:cNvPr id="3" name="Title 2"/>
          <p:cNvSpPr>
            <a:spLocks noGrp="1"/>
          </p:cNvSpPr>
          <p:nvPr>
            <p:ph type="title"/>
          </p:nvPr>
        </p:nvSpPr>
        <p:spPr>
          <a:xfrm>
            <a:off x="467544" y="152400"/>
            <a:ext cx="7381056" cy="411163"/>
          </a:xfrm>
        </p:spPr>
        <p:txBody>
          <a:bodyPr/>
          <a:lstStyle/>
          <a:p>
            <a:r>
              <a:rPr lang="en-US" sz="2400" dirty="0" smtClean="0"/>
              <a:t>Boundary </a:t>
            </a:r>
            <a:r>
              <a:rPr lang="en-US" sz="2400" dirty="0"/>
              <a:t>Matchers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59</a:t>
            </a:fld>
            <a:endParaRPr lang="en-US" dirty="0"/>
          </a:p>
        </p:txBody>
      </p:sp>
    </p:spTree>
    <p:extLst>
      <p:ext uri="{BB962C8B-B14F-4D97-AF65-F5344CB8AC3E}">
        <p14:creationId xmlns:p14="http://schemas.microsoft.com/office/powerpoint/2010/main" xmlns="" val="1695340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t>Working </a:t>
            </a:r>
            <a:r>
              <a:rPr lang="en-US" sz="2400" dirty="0"/>
              <a:t>with Garbage </a:t>
            </a:r>
            <a:r>
              <a:rPr lang="en-US" sz="2400" dirty="0" smtClean="0"/>
              <a:t>Collection [2-3]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a:t>
            </a:fld>
            <a:endParaRPr lang="en-US" dirty="0"/>
          </a:p>
        </p:txBody>
      </p:sp>
      <p:sp>
        <p:nvSpPr>
          <p:cNvPr id="6" name="Content Placeholder 1"/>
          <p:cNvSpPr>
            <a:spLocks noGrp="1"/>
          </p:cNvSpPr>
          <p:nvPr>
            <p:ph idx="1"/>
          </p:nvPr>
        </p:nvSpPr>
        <p:spPr>
          <a:xfrm>
            <a:off x="323528" y="854160"/>
            <a:ext cx="8352928" cy="4591064"/>
          </a:xfrm>
        </p:spPr>
        <p:txBody>
          <a:bodyPr/>
          <a:lstStyle/>
          <a:p>
            <a:pPr algn="just"/>
            <a:r>
              <a:rPr lang="en-US" sz="1600" dirty="0" smtClean="0"/>
              <a:t>An </a:t>
            </a:r>
            <a:r>
              <a:rPr lang="en-US" sz="1600" dirty="0"/>
              <a:t>important method for garbage collection is the </a:t>
            </a:r>
            <a:r>
              <a:rPr lang="en-US" sz="1600" dirty="0">
                <a:latin typeface="Courier New" panose="02070309020205020404" pitchFamily="49" charset="0"/>
                <a:cs typeface="Courier New" panose="02070309020205020404" pitchFamily="49" charset="0"/>
              </a:rPr>
              <a:t>finalize() </a:t>
            </a:r>
            <a:r>
              <a:rPr lang="en-US" sz="1600" dirty="0"/>
              <a:t>method.</a:t>
            </a:r>
          </a:p>
          <a:p>
            <a:pPr algn="just"/>
            <a:r>
              <a:rPr lang="en-US" sz="1600" dirty="0"/>
              <a:t>The </a:t>
            </a:r>
            <a:r>
              <a:rPr lang="en-US" sz="1600" dirty="0">
                <a:latin typeface="Courier New" panose="02070309020205020404" pitchFamily="49" charset="0"/>
                <a:cs typeface="Courier New" panose="02070309020205020404" pitchFamily="49" charset="0"/>
              </a:rPr>
              <a:t>finalize() </a:t>
            </a:r>
            <a:r>
              <a:rPr lang="en-US" sz="1600" dirty="0"/>
              <a:t>method is called by the garbage collector on an object when it is identified to have no more references pointing to it. </a:t>
            </a:r>
          </a:p>
          <a:p>
            <a:pPr algn="just"/>
            <a:r>
              <a:rPr lang="en-US" sz="1600" dirty="0"/>
              <a:t>A subclass overrides the </a:t>
            </a:r>
            <a:r>
              <a:rPr lang="en-US" sz="1600" dirty="0">
                <a:latin typeface="Courier New" panose="02070309020205020404" pitchFamily="49" charset="0"/>
                <a:cs typeface="Courier New" panose="02070309020205020404" pitchFamily="49" charset="0"/>
              </a:rPr>
              <a:t>finalize() </a:t>
            </a:r>
            <a:r>
              <a:rPr lang="en-US" sz="1600" dirty="0"/>
              <a:t>method for disposing the system resources or to perform other cleanup. </a:t>
            </a:r>
            <a:endParaRPr lang="en-US" sz="1600" dirty="0" smtClean="0"/>
          </a:p>
          <a:p>
            <a:pPr algn="just"/>
            <a:r>
              <a:rPr lang="en-IN" sz="1600" dirty="0" smtClean="0"/>
              <a:t>The </a:t>
            </a:r>
            <a:r>
              <a:rPr lang="en-IN" sz="1600" dirty="0"/>
              <a:t>following Code Snippet shows an example of </a:t>
            </a:r>
            <a:r>
              <a:rPr lang="en-US" sz="1600" dirty="0"/>
              <a:t>automatic garbage collection:</a:t>
            </a:r>
          </a:p>
          <a:p>
            <a:pPr algn="just"/>
            <a:endParaRPr lang="en-IN" sz="2000" dirty="0" smtClean="0"/>
          </a:p>
        </p:txBody>
      </p:sp>
      <p:sp>
        <p:nvSpPr>
          <p:cNvPr id="9" name="TextBox 8"/>
          <p:cNvSpPr txBox="1"/>
          <p:nvPr/>
        </p:nvSpPr>
        <p:spPr>
          <a:xfrm>
            <a:off x="467544" y="3005638"/>
            <a:ext cx="8208912" cy="3086999"/>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class </a:t>
            </a:r>
            <a:r>
              <a:rPr lang="en-US" dirty="0" err="1">
                <a:latin typeface="Courier New" panose="02070309020205020404" pitchFamily="49" charset="0"/>
                <a:cs typeface="Courier New" panose="02070309020205020404" pitchFamily="49" charset="0"/>
              </a:rPr>
              <a:t>TestGC</a:t>
            </a:r>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int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num1;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int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num2;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public void setNum(int num1,int num2){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this.num1=num1; </a:t>
            </a:r>
          </a:p>
          <a:p>
            <a:r>
              <a:rPr lang="en-US" dirty="0" smtClean="0">
                <a:latin typeface="Courier New" panose="02070309020205020404" pitchFamily="49" charset="0"/>
                <a:cs typeface="Courier New" panose="02070309020205020404" pitchFamily="49" charset="0"/>
              </a:rPr>
              <a:t>        this.num2=num2</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public void </a:t>
            </a:r>
            <a:r>
              <a:rPr lang="en-US" dirty="0" err="1">
                <a:latin typeface="Courier New" panose="02070309020205020404" pitchFamily="49" charset="0"/>
                <a:cs typeface="Courier New" panose="02070309020205020404" pitchFamily="49" charset="0"/>
              </a:rPr>
              <a:t>showNum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(“Value of num1 is “ + num1); 	</a:t>
            </a: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(“Value of num2 is “ + num2);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p>
        </p:txBody>
      </p:sp>
      <p:sp>
        <p:nvSpPr>
          <p:cNvPr id="10" name="TextBox 9"/>
          <p:cNvSpPr txBox="1"/>
          <p:nvPr/>
        </p:nvSpPr>
        <p:spPr>
          <a:xfrm>
            <a:off x="467544" y="2514431"/>
            <a:ext cx="1785950" cy="35394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1700" dirty="0" smtClean="0"/>
              <a:t>Code Snippet</a:t>
            </a:r>
            <a:endParaRPr lang="en-GB" sz="1700" dirty="0"/>
          </a:p>
        </p:txBody>
      </p:sp>
    </p:spTree>
    <p:extLst>
      <p:ext uri="{BB962C8B-B14F-4D97-AF65-F5344CB8AC3E}">
        <p14:creationId xmlns:p14="http://schemas.microsoft.com/office/powerpoint/2010/main" xmlns="" val="28761493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Until now, the </a:t>
            </a:r>
            <a:r>
              <a:rPr lang="en-US" sz="2000" dirty="0" err="1">
                <a:latin typeface="Courier New" panose="02070309020205020404" pitchFamily="49" charset="0"/>
                <a:cs typeface="Courier New" panose="02070309020205020404" pitchFamily="49" charset="0"/>
              </a:rPr>
              <a:t>RegexTest</a:t>
            </a:r>
            <a:r>
              <a:rPr lang="en-US" sz="2000" dirty="0"/>
              <a:t> class has been used to create </a:t>
            </a:r>
            <a:r>
              <a:rPr lang="en-US" sz="2000" dirty="0">
                <a:latin typeface="Courier New" panose="02070309020205020404" pitchFamily="49" charset="0"/>
                <a:cs typeface="Courier New" panose="02070309020205020404" pitchFamily="49" charset="0"/>
              </a:rPr>
              <a:t>Pattern</a:t>
            </a:r>
            <a:r>
              <a:rPr lang="en-US" sz="2000" dirty="0"/>
              <a:t> objects in their most basic form. </a:t>
            </a:r>
            <a:endParaRPr lang="en-US" sz="2000" dirty="0" smtClean="0"/>
          </a:p>
          <a:p>
            <a:r>
              <a:rPr lang="en-US" sz="2000" dirty="0" smtClean="0"/>
              <a:t>One </a:t>
            </a:r>
            <a:r>
              <a:rPr lang="en-US" sz="2000" dirty="0"/>
              <a:t>can also use advanced techniques such as creating patterns with flags and using embedded flag expressions. </a:t>
            </a:r>
            <a:endParaRPr lang="en-US" sz="2000" dirty="0" smtClean="0"/>
          </a:p>
          <a:p>
            <a:r>
              <a:rPr lang="en-US" sz="2000" dirty="0" smtClean="0"/>
              <a:t>Also</a:t>
            </a:r>
            <a:r>
              <a:rPr lang="en-US" sz="2000" dirty="0"/>
              <a:t>, one can use the additional useful methods of the </a:t>
            </a:r>
            <a:r>
              <a:rPr lang="en-US" sz="2000" dirty="0">
                <a:latin typeface="Courier New" panose="02070309020205020404" pitchFamily="49" charset="0"/>
                <a:cs typeface="Courier New" panose="02070309020205020404" pitchFamily="49" charset="0"/>
              </a:rPr>
              <a:t>Pattern</a:t>
            </a:r>
            <a:r>
              <a:rPr lang="en-US" sz="2000" dirty="0"/>
              <a:t> class. </a:t>
            </a:r>
          </a:p>
        </p:txBody>
      </p:sp>
      <p:sp>
        <p:nvSpPr>
          <p:cNvPr id="3" name="Title 2"/>
          <p:cNvSpPr>
            <a:spLocks noGrp="1"/>
          </p:cNvSpPr>
          <p:nvPr>
            <p:ph type="title"/>
          </p:nvPr>
        </p:nvSpPr>
        <p:spPr>
          <a:xfrm>
            <a:off x="467544" y="152400"/>
            <a:ext cx="7381056" cy="411163"/>
          </a:xfrm>
        </p:spPr>
        <p:txBody>
          <a:bodyPr/>
          <a:lstStyle/>
          <a:p>
            <a:r>
              <a:rPr lang="en-US" sz="2400" dirty="0" smtClean="0"/>
              <a:t>Additional </a:t>
            </a:r>
            <a:r>
              <a:rPr lang="en-US" sz="2400" dirty="0"/>
              <a:t>Methods of the </a:t>
            </a:r>
            <a:r>
              <a:rPr lang="en-US" sz="2400" dirty="0">
                <a:latin typeface="Courier New" panose="02070309020205020404" pitchFamily="49" charset="0"/>
                <a:cs typeface="Courier New" panose="02070309020205020404" pitchFamily="49" charset="0"/>
              </a:rPr>
              <a:t>Pattern</a:t>
            </a:r>
            <a:r>
              <a:rPr lang="en-US" sz="2400" dirty="0"/>
              <a:t> Class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60</a:t>
            </a:fld>
            <a:endParaRPr lang="en-US" dirty="0"/>
          </a:p>
        </p:txBody>
      </p:sp>
    </p:spTree>
    <p:extLst>
      <p:ext uri="{BB962C8B-B14F-4D97-AF65-F5344CB8AC3E}">
        <p14:creationId xmlns:p14="http://schemas.microsoft.com/office/powerpoint/2010/main" xmlns="" val="15521929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a:t>
            </a:r>
            <a:r>
              <a:rPr lang="en-US" sz="2000" dirty="0">
                <a:latin typeface="Courier New" panose="02070309020205020404" pitchFamily="49" charset="0"/>
                <a:cs typeface="Courier New" panose="02070309020205020404" pitchFamily="49" charset="0"/>
              </a:rPr>
              <a:t>Pattern</a:t>
            </a:r>
            <a:r>
              <a:rPr lang="en-US" sz="2000" dirty="0"/>
              <a:t> class provides an alternate </a:t>
            </a:r>
            <a:r>
              <a:rPr lang="en-US" sz="2000" dirty="0">
                <a:latin typeface="Courier New" panose="02070309020205020404" pitchFamily="49" charset="0"/>
                <a:cs typeface="Courier New" panose="02070309020205020404" pitchFamily="49" charset="0"/>
              </a:rPr>
              <a:t>compile() </a:t>
            </a:r>
            <a:r>
              <a:rPr lang="en-US" sz="2000" dirty="0"/>
              <a:t>method that accepts a set of flags. </a:t>
            </a:r>
            <a:endParaRPr lang="en-US" sz="2000" dirty="0" smtClean="0"/>
          </a:p>
          <a:p>
            <a:r>
              <a:rPr lang="en-US" sz="2000" dirty="0" smtClean="0"/>
              <a:t>These </a:t>
            </a:r>
            <a:r>
              <a:rPr lang="en-US" sz="2000" dirty="0"/>
              <a:t>flags affect the way the pattern is matched. </a:t>
            </a:r>
            <a:endParaRPr lang="en-US" sz="2000" dirty="0" smtClean="0"/>
          </a:p>
          <a:p>
            <a:r>
              <a:rPr lang="en-US" sz="2000" dirty="0" smtClean="0"/>
              <a:t>The </a:t>
            </a:r>
            <a:r>
              <a:rPr lang="en-US" sz="2000" dirty="0"/>
              <a:t>flags parameter is a bit mask including any of the following public static fields: </a:t>
            </a:r>
            <a:endParaRPr lang="en-US" sz="2000" dirty="0" smtClean="0"/>
          </a:p>
          <a:p>
            <a:pPr lvl="1"/>
            <a:r>
              <a:rPr lang="en-US" sz="1600" dirty="0" err="1">
                <a:latin typeface="Courier New" panose="02070309020205020404" pitchFamily="49" charset="0"/>
                <a:cs typeface="Courier New" panose="02070309020205020404" pitchFamily="49" charset="0"/>
              </a:rPr>
              <a:t>Pattern.CANON</a:t>
            </a:r>
            <a:r>
              <a:rPr lang="en-US" sz="1600" dirty="0">
                <a:latin typeface="Courier New" panose="02070309020205020404" pitchFamily="49" charset="0"/>
                <a:cs typeface="Courier New" panose="02070309020205020404" pitchFamily="49" charset="0"/>
              </a:rPr>
              <a:t> _ EQ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Pattern.CASE</a:t>
            </a:r>
            <a:r>
              <a:rPr lang="en-US" sz="1600" dirty="0">
                <a:latin typeface="Courier New" panose="02070309020205020404" pitchFamily="49" charset="0"/>
                <a:cs typeface="Courier New" panose="02070309020205020404" pitchFamily="49" charset="0"/>
              </a:rPr>
              <a:t> _ INSENSITIVE </a:t>
            </a:r>
          </a:p>
          <a:p>
            <a:pPr lvl="1"/>
            <a:r>
              <a:rPr lang="en-US" sz="1600" dirty="0" err="1">
                <a:latin typeface="Courier New" panose="02070309020205020404" pitchFamily="49" charset="0"/>
                <a:cs typeface="Courier New" panose="02070309020205020404" pitchFamily="49" charset="0"/>
              </a:rPr>
              <a:t>Pattern.COMMENTS</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Pattern.DOTALL</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Pattern.LITERAL</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Pattern.MULTILINE</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Pattern.UNICODE</a:t>
            </a:r>
            <a:r>
              <a:rPr lang="en-US" sz="1600" dirty="0">
                <a:latin typeface="Courier New" panose="02070309020205020404" pitchFamily="49" charset="0"/>
                <a:cs typeface="Courier New" panose="02070309020205020404" pitchFamily="49" charset="0"/>
              </a:rPr>
              <a:t> _ CASE </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Pattern.UNIX</a:t>
            </a:r>
            <a:r>
              <a:rPr lang="en-US" sz="1600" dirty="0">
                <a:latin typeface="Courier New" panose="02070309020205020404" pitchFamily="49" charset="0"/>
                <a:cs typeface="Courier New" panose="02070309020205020404" pitchFamily="49" charset="0"/>
              </a:rPr>
              <a:t> _ LINES </a:t>
            </a:r>
          </a:p>
        </p:txBody>
      </p:sp>
      <p:sp>
        <p:nvSpPr>
          <p:cNvPr id="3" name="Title 2"/>
          <p:cNvSpPr>
            <a:spLocks noGrp="1"/>
          </p:cNvSpPr>
          <p:nvPr>
            <p:ph type="title"/>
          </p:nvPr>
        </p:nvSpPr>
        <p:spPr>
          <a:xfrm>
            <a:off x="467544" y="152400"/>
            <a:ext cx="7381056" cy="411163"/>
          </a:xfrm>
        </p:spPr>
        <p:txBody>
          <a:bodyPr/>
          <a:lstStyle/>
          <a:p>
            <a:r>
              <a:rPr lang="en-US" sz="2400" dirty="0" smtClean="0"/>
              <a:t>Creating </a:t>
            </a:r>
            <a:r>
              <a:rPr lang="en-US" sz="2400" dirty="0"/>
              <a:t>a Pattern with Flags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61</a:t>
            </a:fld>
            <a:endParaRPr lang="en-US" dirty="0"/>
          </a:p>
        </p:txBody>
      </p:sp>
    </p:spTree>
    <p:extLst>
      <p:ext uri="{BB962C8B-B14F-4D97-AF65-F5344CB8AC3E}">
        <p14:creationId xmlns:p14="http://schemas.microsoft.com/office/powerpoint/2010/main" xmlns="" val="17032379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Embedded flag expressions can also be used to enable various flags. </a:t>
            </a:r>
            <a:endParaRPr lang="en-US" sz="2000" dirty="0" smtClean="0"/>
          </a:p>
          <a:p>
            <a:r>
              <a:rPr lang="en-US" sz="2000" dirty="0" smtClean="0"/>
              <a:t>They </a:t>
            </a:r>
            <a:r>
              <a:rPr lang="en-US" sz="2000" dirty="0"/>
              <a:t>are an alternative to the two-argument version of </a:t>
            </a:r>
            <a:r>
              <a:rPr lang="en-US" sz="2000" dirty="0">
                <a:latin typeface="Courier New" panose="02070309020205020404" pitchFamily="49" charset="0"/>
                <a:cs typeface="Courier New" panose="02070309020205020404" pitchFamily="49" charset="0"/>
              </a:rPr>
              <a:t>compile() </a:t>
            </a:r>
            <a:r>
              <a:rPr lang="en-US" sz="2000" dirty="0"/>
              <a:t>method. </a:t>
            </a:r>
            <a:endParaRPr lang="en-US" sz="2000" dirty="0" smtClean="0"/>
          </a:p>
          <a:p>
            <a:r>
              <a:rPr lang="en-US" sz="2000" dirty="0" smtClean="0"/>
              <a:t>They </a:t>
            </a:r>
            <a:r>
              <a:rPr lang="en-US" sz="2000" dirty="0"/>
              <a:t>are specified in the regular expression itself. </a:t>
            </a:r>
            <a:endParaRPr lang="en-US" sz="2000" dirty="0" smtClean="0"/>
          </a:p>
          <a:p>
            <a:r>
              <a:rPr lang="en-US" sz="2000" dirty="0" smtClean="0"/>
              <a:t>The following example </a:t>
            </a:r>
            <a:r>
              <a:rPr lang="en-US" sz="2000" dirty="0"/>
              <a:t>uses the original </a:t>
            </a:r>
            <a:r>
              <a:rPr lang="en-US" sz="2000" dirty="0">
                <a:latin typeface="Courier New" panose="02070309020205020404" pitchFamily="49" charset="0"/>
                <a:cs typeface="Courier New" panose="02070309020205020404" pitchFamily="49" charset="0"/>
              </a:rPr>
              <a:t>RegexTest.java</a:t>
            </a:r>
            <a:r>
              <a:rPr lang="en-US" sz="2000" dirty="0"/>
              <a:t> class with the embedded flag expression (?</a:t>
            </a:r>
            <a:r>
              <a:rPr lang="en-US" sz="2000" dirty="0" err="1"/>
              <a:t>i</a:t>
            </a:r>
            <a:r>
              <a:rPr lang="en-US" sz="2000" dirty="0"/>
              <a:t>) to enable case-insensitive </a:t>
            </a:r>
            <a:r>
              <a:rPr lang="en-US" sz="2000" dirty="0" smtClean="0"/>
              <a:t>matching: </a:t>
            </a:r>
          </a:p>
          <a:p>
            <a:pPr marL="400050" lvl="1" indent="0">
              <a:buNone/>
            </a:pPr>
            <a:r>
              <a:rPr lang="en-US" sz="1600" dirty="0">
                <a:latin typeface="Courier New" panose="02070309020205020404" pitchFamily="49" charset="0"/>
                <a:cs typeface="Courier New" panose="02070309020205020404" pitchFamily="49" charset="0"/>
              </a:rPr>
              <a:t>Enter your regex: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)bat </a:t>
            </a:r>
          </a:p>
          <a:p>
            <a:pPr marL="400050" lvl="1" indent="0">
              <a:buNone/>
            </a:pPr>
            <a:r>
              <a:rPr lang="en-US" sz="1600" dirty="0">
                <a:latin typeface="Courier New" panose="02070309020205020404" pitchFamily="49" charset="0"/>
                <a:cs typeface="Courier New" panose="02070309020205020404" pitchFamily="49" charset="0"/>
              </a:rPr>
              <a:t>Enter input string to search: </a:t>
            </a:r>
            <a:r>
              <a:rPr lang="en-US" sz="1600" dirty="0" err="1">
                <a:latin typeface="Courier New" panose="02070309020205020404" pitchFamily="49" charset="0"/>
                <a:cs typeface="Courier New" panose="02070309020205020404" pitchFamily="49" charset="0"/>
              </a:rPr>
              <a:t>BATbatBaTbaT</a:t>
            </a:r>
            <a:r>
              <a:rPr lang="en-US" sz="1600" dirty="0">
                <a:latin typeface="Courier New" panose="02070309020205020404" pitchFamily="49" charset="0"/>
                <a:cs typeface="Courier New" panose="02070309020205020404" pitchFamily="49" charset="0"/>
              </a:rPr>
              <a:t> </a:t>
            </a:r>
          </a:p>
          <a:p>
            <a:pPr marL="400050" lvl="1" indent="0">
              <a:buNone/>
            </a:pPr>
            <a:r>
              <a:rPr lang="en-US" sz="1600" dirty="0">
                <a:latin typeface="Courier New" panose="02070309020205020404" pitchFamily="49" charset="0"/>
                <a:cs typeface="Courier New" panose="02070309020205020404" pitchFamily="49" charset="0"/>
              </a:rPr>
              <a:t>I found the text “BAT” starting at index 0 and ending at index 3. </a:t>
            </a:r>
          </a:p>
          <a:p>
            <a:pPr marL="400050" lvl="1" indent="0">
              <a:buNone/>
            </a:pPr>
            <a:r>
              <a:rPr lang="en-US" sz="1600" dirty="0">
                <a:latin typeface="Courier New" panose="02070309020205020404" pitchFamily="49" charset="0"/>
                <a:cs typeface="Courier New" panose="02070309020205020404" pitchFamily="49" charset="0"/>
              </a:rPr>
              <a:t>I found the text “bat” starting at index 3 and ending at index 6. </a:t>
            </a:r>
          </a:p>
          <a:p>
            <a:pPr marL="400050" lvl="1" indent="0">
              <a:buNone/>
            </a:pPr>
            <a:r>
              <a:rPr lang="en-US" sz="1600" dirty="0">
                <a:latin typeface="Courier New" panose="02070309020205020404" pitchFamily="49" charset="0"/>
                <a:cs typeface="Courier New" panose="02070309020205020404" pitchFamily="49" charset="0"/>
              </a:rPr>
              <a:t>I found the text “</a:t>
            </a:r>
            <a:r>
              <a:rPr lang="en-US" sz="1600" dirty="0" err="1">
                <a:latin typeface="Courier New" panose="02070309020205020404" pitchFamily="49" charset="0"/>
                <a:cs typeface="Courier New" panose="02070309020205020404" pitchFamily="49" charset="0"/>
              </a:rPr>
              <a:t>BaT</a:t>
            </a:r>
            <a:r>
              <a:rPr lang="en-US" sz="1600" dirty="0">
                <a:latin typeface="Courier New" panose="02070309020205020404" pitchFamily="49" charset="0"/>
                <a:cs typeface="Courier New" panose="02070309020205020404" pitchFamily="49" charset="0"/>
              </a:rPr>
              <a:t>” starting at index 6 and ending at index 9. </a:t>
            </a:r>
          </a:p>
          <a:p>
            <a:pPr marL="400050" lvl="1" indent="0">
              <a:buNone/>
            </a:pPr>
            <a:r>
              <a:rPr lang="en-US" sz="1600" dirty="0">
                <a:latin typeface="Courier New" panose="02070309020205020404" pitchFamily="49" charset="0"/>
                <a:cs typeface="Courier New" panose="02070309020205020404" pitchFamily="49" charset="0"/>
              </a:rPr>
              <a:t>I found the text “</a:t>
            </a:r>
            <a:r>
              <a:rPr lang="en-US" sz="1600" dirty="0" err="1">
                <a:latin typeface="Courier New" panose="02070309020205020404" pitchFamily="49" charset="0"/>
                <a:cs typeface="Courier New" panose="02070309020205020404" pitchFamily="49" charset="0"/>
              </a:rPr>
              <a:t>baT</a:t>
            </a:r>
            <a:r>
              <a:rPr lang="en-US" sz="1600" dirty="0">
                <a:latin typeface="Courier New" panose="02070309020205020404" pitchFamily="49" charset="0"/>
                <a:cs typeface="Courier New" panose="02070309020205020404" pitchFamily="49" charset="0"/>
              </a:rPr>
              <a:t>” starting at index 9 and ending at index 12. </a:t>
            </a:r>
          </a:p>
        </p:txBody>
      </p:sp>
      <p:sp>
        <p:nvSpPr>
          <p:cNvPr id="3" name="Title 2"/>
          <p:cNvSpPr>
            <a:spLocks noGrp="1"/>
          </p:cNvSpPr>
          <p:nvPr>
            <p:ph type="title"/>
          </p:nvPr>
        </p:nvSpPr>
        <p:spPr>
          <a:xfrm>
            <a:off x="467544" y="152400"/>
            <a:ext cx="7381056" cy="411163"/>
          </a:xfrm>
        </p:spPr>
        <p:txBody>
          <a:bodyPr/>
          <a:lstStyle/>
          <a:p>
            <a:r>
              <a:rPr lang="en-US" sz="2400" dirty="0" smtClean="0"/>
              <a:t>Embedded </a:t>
            </a:r>
            <a:r>
              <a:rPr lang="en-US" sz="2400" dirty="0"/>
              <a:t>Flag Expressions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62</a:t>
            </a:fld>
            <a:endParaRPr lang="en-US" dirty="0"/>
          </a:p>
        </p:txBody>
      </p:sp>
    </p:spTree>
    <p:extLst>
      <p:ext uri="{BB962C8B-B14F-4D97-AF65-F5344CB8AC3E}">
        <p14:creationId xmlns:p14="http://schemas.microsoft.com/office/powerpoint/2010/main" xmlns="" val="10765967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a:t>
            </a:r>
            <a:r>
              <a:rPr lang="en-US" sz="2000" dirty="0">
                <a:latin typeface="Courier New" panose="02070309020205020404" pitchFamily="49" charset="0"/>
                <a:cs typeface="Courier New" panose="02070309020205020404" pitchFamily="49" charset="0"/>
              </a:rPr>
              <a:t>Pattern</a:t>
            </a:r>
            <a:r>
              <a:rPr lang="en-US" sz="2000" dirty="0"/>
              <a:t> class defines the </a:t>
            </a:r>
            <a:r>
              <a:rPr lang="en-US" sz="2000" dirty="0">
                <a:latin typeface="Courier New" panose="02070309020205020404" pitchFamily="49" charset="0"/>
                <a:cs typeface="Courier New" panose="02070309020205020404" pitchFamily="49" charset="0"/>
              </a:rPr>
              <a:t>matches() </a:t>
            </a:r>
            <a:r>
              <a:rPr lang="en-US" sz="2000" dirty="0"/>
              <a:t>method that allows the programmer to quickly check if a pattern is present in a given input string. </a:t>
            </a:r>
            <a:endParaRPr lang="en-US" sz="2000" dirty="0" smtClean="0"/>
          </a:p>
          <a:p>
            <a:r>
              <a:rPr lang="en-US" sz="2000" dirty="0" smtClean="0"/>
              <a:t>Similar</a:t>
            </a:r>
            <a:r>
              <a:rPr lang="en-US" sz="2000" dirty="0"/>
              <a:t>, to all public static methods, the </a:t>
            </a:r>
            <a:r>
              <a:rPr lang="en-US" sz="2000" dirty="0">
                <a:latin typeface="Courier New" panose="02070309020205020404" pitchFamily="49" charset="0"/>
                <a:cs typeface="Courier New" panose="02070309020205020404" pitchFamily="49" charset="0"/>
              </a:rPr>
              <a:t>matches() </a:t>
            </a:r>
            <a:r>
              <a:rPr lang="en-US" sz="2000" dirty="0"/>
              <a:t>method is invoked by its class name, that is, </a:t>
            </a:r>
            <a:r>
              <a:rPr lang="en-US" sz="2000" dirty="0" err="1">
                <a:latin typeface="Courier New" panose="02070309020205020404" pitchFamily="49" charset="0"/>
                <a:cs typeface="Courier New" panose="02070309020205020404" pitchFamily="49" charset="0"/>
              </a:rPr>
              <a:t>Pattern.matches</a:t>
            </a:r>
            <a:r>
              <a:rPr lang="en-US" sz="2000" dirty="0">
                <a:latin typeface="Courier New" panose="02070309020205020404" pitchFamily="49" charset="0"/>
                <a:cs typeface="Courier New" panose="02070309020205020404" pitchFamily="49" charset="0"/>
              </a:rPr>
              <a:t>(“\\d”,”1”);</a:t>
            </a:r>
            <a:r>
              <a:rPr lang="en-US" sz="2000" dirty="0"/>
              <a:t>. </a:t>
            </a:r>
            <a:endParaRPr lang="en-US" sz="2000" dirty="0" smtClean="0"/>
          </a:p>
          <a:p>
            <a:r>
              <a:rPr lang="en-US" sz="2000" dirty="0" smtClean="0"/>
              <a:t>In </a:t>
            </a:r>
            <a:r>
              <a:rPr lang="en-US" sz="2000" dirty="0"/>
              <a:t>this case, the method will return true, because the digit </a:t>
            </a:r>
            <a:r>
              <a:rPr lang="en-US" sz="2000" dirty="0">
                <a:latin typeface="Courier New" panose="02070309020205020404" pitchFamily="49" charset="0"/>
                <a:cs typeface="Courier New" panose="02070309020205020404" pitchFamily="49" charset="0"/>
              </a:rPr>
              <a:t>‘1’</a:t>
            </a:r>
            <a:r>
              <a:rPr lang="en-US" sz="2000" dirty="0"/>
              <a:t> matches the regular expression </a:t>
            </a:r>
            <a:r>
              <a:rPr lang="en-US" sz="2000" dirty="0">
                <a:latin typeface="Courier New" panose="02070309020205020404" pitchFamily="49" charset="0"/>
                <a:cs typeface="Courier New" panose="02070309020205020404" pitchFamily="49" charset="0"/>
              </a:rPr>
              <a:t>‘\d’</a:t>
            </a:r>
            <a:r>
              <a:rPr lang="en-US" sz="2000" dirty="0"/>
              <a:t>. </a:t>
            </a:r>
            <a:endParaRPr lang="en-US" sz="16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The </a:t>
            </a:r>
            <a:r>
              <a:rPr lang="en-US" sz="2400" dirty="0" smtClean="0">
                <a:latin typeface="Courier New" panose="02070309020205020404" pitchFamily="49" charset="0"/>
                <a:cs typeface="Courier New" panose="02070309020205020404" pitchFamily="49" charset="0"/>
              </a:rPr>
              <a:t>matches(String </a:t>
            </a:r>
            <a:r>
              <a:rPr lang="en-US" sz="2400" dirty="0" err="1" smtClean="0">
                <a:latin typeface="Courier New" panose="02070309020205020404" pitchFamily="49" charset="0"/>
                <a:cs typeface="Courier New" panose="02070309020205020404" pitchFamily="49" charset="0"/>
              </a:rPr>
              <a:t>CharSequence</a:t>
            </a:r>
            <a:r>
              <a:rPr lang="en-US" sz="2400" dirty="0">
                <a:latin typeface="Courier New" panose="02070309020205020404" pitchFamily="49" charset="0"/>
                <a:cs typeface="Courier New" panose="02070309020205020404" pitchFamily="49" charset="0"/>
              </a:rPr>
              <a:t>)</a:t>
            </a:r>
            <a:r>
              <a:rPr lang="en-US" sz="2400" dirty="0"/>
              <a:t> Method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63</a:t>
            </a:fld>
            <a:endParaRPr lang="en-US" dirty="0"/>
          </a:p>
        </p:txBody>
      </p:sp>
    </p:spTree>
    <p:extLst>
      <p:ext uri="{BB962C8B-B14F-4D97-AF65-F5344CB8AC3E}">
        <p14:creationId xmlns:p14="http://schemas.microsoft.com/office/powerpoint/2010/main" xmlns="" val="939166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r>
              <a:rPr lang="en-US" sz="2000" dirty="0"/>
              <a:t>The </a:t>
            </a:r>
            <a:r>
              <a:rPr lang="en-US" sz="2000" dirty="0">
                <a:latin typeface="Courier New" panose="02070309020205020404" pitchFamily="49" charset="0"/>
                <a:cs typeface="Courier New" panose="02070309020205020404" pitchFamily="49" charset="0"/>
              </a:rPr>
              <a:t>split() </a:t>
            </a:r>
            <a:r>
              <a:rPr lang="en-US" sz="2000" dirty="0"/>
              <a:t>method of </a:t>
            </a:r>
            <a:r>
              <a:rPr lang="en-US" sz="2000" dirty="0">
                <a:latin typeface="Courier New" panose="02070309020205020404" pitchFamily="49" charset="0"/>
                <a:cs typeface="Courier New" panose="02070309020205020404" pitchFamily="49" charset="0"/>
              </a:rPr>
              <a:t>Pattern</a:t>
            </a:r>
            <a:r>
              <a:rPr lang="en-US" sz="2000" dirty="0"/>
              <a:t> class is used for obtaining the text that lies on either side of the pattern being matched. </a:t>
            </a:r>
            <a:endParaRPr lang="en-US" sz="2000" dirty="0" smtClean="0"/>
          </a:p>
          <a:p>
            <a:r>
              <a:rPr lang="en-US" sz="2000" dirty="0"/>
              <a:t>Consider the </a:t>
            </a:r>
            <a:r>
              <a:rPr lang="en-US" sz="2000" dirty="0" smtClean="0">
                <a:latin typeface="Courier New" panose="02070309020205020404" pitchFamily="49" charset="0"/>
                <a:cs typeface="Courier New" panose="02070309020205020404" pitchFamily="49" charset="0"/>
              </a:rPr>
              <a:t>SplitTest.java</a:t>
            </a:r>
            <a:r>
              <a:rPr lang="en-US" sz="2000" dirty="0" smtClean="0"/>
              <a:t> </a:t>
            </a:r>
            <a:r>
              <a:rPr lang="en-US" sz="2000" dirty="0"/>
              <a:t>class </a:t>
            </a:r>
            <a:r>
              <a:rPr lang="en-US" sz="2000" dirty="0" smtClean="0"/>
              <a:t>in the following Code Snippet:</a:t>
            </a:r>
            <a:endParaRPr lang="en-US" sz="2000" dirty="0"/>
          </a:p>
        </p:txBody>
      </p:sp>
      <p:sp>
        <p:nvSpPr>
          <p:cNvPr id="3" name="Title 2"/>
          <p:cNvSpPr>
            <a:spLocks noGrp="1"/>
          </p:cNvSpPr>
          <p:nvPr>
            <p:ph type="title"/>
          </p:nvPr>
        </p:nvSpPr>
        <p:spPr>
          <a:xfrm>
            <a:off x="467544" y="152400"/>
            <a:ext cx="7381056" cy="411163"/>
          </a:xfrm>
        </p:spPr>
        <p:txBody>
          <a:bodyPr/>
          <a:lstStyle/>
          <a:p>
            <a:r>
              <a:rPr lang="en-US" sz="2400" dirty="0" smtClean="0"/>
              <a:t>The </a:t>
            </a:r>
            <a:r>
              <a:rPr lang="en-US" sz="2400" dirty="0">
                <a:latin typeface="Courier New" panose="02070309020205020404" pitchFamily="49" charset="0"/>
                <a:cs typeface="Courier New" panose="02070309020205020404" pitchFamily="49" charset="0"/>
              </a:rPr>
              <a:t>split(String)</a:t>
            </a:r>
            <a:r>
              <a:rPr lang="en-US" sz="2400" dirty="0"/>
              <a:t> </a:t>
            </a:r>
            <a:r>
              <a:rPr lang="en-US" sz="2400" dirty="0" smtClean="0"/>
              <a:t>Method [1-3]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64</a:t>
            </a:fld>
            <a:endParaRPr lang="en-US" dirty="0"/>
          </a:p>
        </p:txBody>
      </p:sp>
      <p:sp>
        <p:nvSpPr>
          <p:cNvPr id="6" name="Rectangle 5"/>
          <p:cNvSpPr/>
          <p:nvPr/>
        </p:nvSpPr>
        <p:spPr>
          <a:xfrm>
            <a:off x="467544" y="2505202"/>
            <a:ext cx="8208912" cy="28069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java.util.regex.Pattern</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java.util.regex.Matcher</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class </a:t>
            </a:r>
            <a:r>
              <a:rPr lang="en-US" sz="1800" dirty="0" err="1">
                <a:latin typeface="Courier New" panose="02070309020205020404" pitchFamily="49" charset="0"/>
                <a:cs typeface="Courier New" panose="02070309020205020404" pitchFamily="49" charset="0"/>
              </a:rPr>
              <a:t>SplitTest</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private static final String REGEX = “:”; </a:t>
            </a:r>
          </a:p>
          <a:p>
            <a:pPr indent="114300"/>
            <a:r>
              <a:rPr lang="en-US" sz="1800" dirty="0">
                <a:latin typeface="Courier New" panose="02070309020205020404" pitchFamily="49" charset="0"/>
                <a:cs typeface="Courier New" panose="02070309020205020404" pitchFamily="49" charset="0"/>
              </a:rPr>
              <a:t>private static final String DAYS = “</a:t>
            </a:r>
            <a:r>
              <a:rPr lang="en-US" sz="1800" dirty="0" err="1">
                <a:latin typeface="Courier New" panose="02070309020205020404" pitchFamily="49" charset="0"/>
                <a:cs typeface="Courier New" panose="02070309020205020404" pitchFamily="49" charset="0"/>
              </a:rPr>
              <a:t>Sun:Mon:Tue:Wed:Thu:Fri:Sat</a:t>
            </a:r>
            <a:r>
              <a:rPr lang="en-US" sz="1800" dirty="0">
                <a:latin typeface="Courier New" panose="02070309020205020404" pitchFamily="49" charset="0"/>
                <a:cs typeface="Courier New" panose="02070309020205020404" pitchFamily="49" charset="0"/>
              </a:rPr>
              <a:t>”; </a:t>
            </a:r>
          </a:p>
          <a:p>
            <a:pPr indent="114300"/>
            <a:r>
              <a:rPr lang="en-US" sz="1800" dirty="0">
                <a:latin typeface="Courier New" panose="02070309020205020404" pitchFamily="49" charset="0"/>
                <a:cs typeface="Courier New" panose="02070309020205020404" pitchFamily="49" charset="0"/>
              </a:rPr>
              <a:t>public static void main(String[] </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 { </a:t>
            </a:r>
          </a:p>
          <a:p>
            <a:pPr indent="228600"/>
            <a:r>
              <a:rPr lang="en-US" sz="1800" dirty="0">
                <a:latin typeface="Courier New" panose="02070309020205020404" pitchFamily="49" charset="0"/>
                <a:cs typeface="Courier New" panose="02070309020205020404" pitchFamily="49" charset="0"/>
              </a:rPr>
              <a:t>Pattern objP1 = </a:t>
            </a:r>
            <a:r>
              <a:rPr lang="en-US" sz="1800" dirty="0" err="1">
                <a:latin typeface="Courier New" panose="02070309020205020404" pitchFamily="49" charset="0"/>
                <a:cs typeface="Courier New" panose="02070309020205020404" pitchFamily="49" charset="0"/>
              </a:rPr>
              <a:t>Pattern.compile</a:t>
            </a:r>
            <a:r>
              <a:rPr lang="en-US" sz="1800" dirty="0">
                <a:latin typeface="Courier New" panose="02070309020205020404" pitchFamily="49" charset="0"/>
                <a:cs typeface="Courier New" panose="02070309020205020404" pitchFamily="49" charset="0"/>
              </a:rPr>
              <a:t>(REGEX); </a:t>
            </a:r>
          </a:p>
          <a:p>
            <a:pPr indent="228600"/>
            <a:r>
              <a:rPr lang="en-US" sz="1800" dirty="0">
                <a:latin typeface="Courier New" panose="02070309020205020404" pitchFamily="49" charset="0"/>
                <a:cs typeface="Courier New" panose="02070309020205020404" pitchFamily="49" charset="0"/>
              </a:rPr>
              <a:t>String[] days = objP1.split(DAYS); 	</a:t>
            </a:r>
          </a:p>
        </p:txBody>
      </p:sp>
      <p:sp>
        <p:nvSpPr>
          <p:cNvPr id="7" name="TextBox 6"/>
          <p:cNvSpPr txBox="1"/>
          <p:nvPr/>
        </p:nvSpPr>
        <p:spPr>
          <a:xfrm>
            <a:off x="467544" y="1929138"/>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29332864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endParaRPr lang="en-US" sz="2000" dirty="0" smtClean="0"/>
          </a:p>
          <a:p>
            <a:endParaRPr lang="en-US" sz="2000" dirty="0"/>
          </a:p>
          <a:p>
            <a:endParaRPr lang="en-US" sz="2000" dirty="0" smtClean="0"/>
          </a:p>
          <a:p>
            <a:endParaRPr lang="en-US" sz="2000" dirty="0" smtClean="0"/>
          </a:p>
          <a:p>
            <a:endParaRPr lang="en-US" sz="2000" dirty="0" smtClean="0"/>
          </a:p>
          <a:p>
            <a:r>
              <a:rPr lang="en-US" sz="2000" dirty="0"/>
              <a:t>In the code, the </a:t>
            </a:r>
            <a:r>
              <a:rPr lang="en-US" sz="2000" dirty="0">
                <a:latin typeface="Courier New" panose="02070309020205020404" pitchFamily="49" charset="0"/>
                <a:cs typeface="Courier New" panose="02070309020205020404" pitchFamily="49" charset="0"/>
              </a:rPr>
              <a:t>split() </a:t>
            </a:r>
            <a:r>
              <a:rPr lang="en-US" sz="2000" dirty="0"/>
              <a:t>method is used to extract the words ‘Sun Mon Tue Wed Thu Fri Sat’ from the string ‘</a:t>
            </a:r>
            <a:r>
              <a:rPr lang="en-US" sz="2000" b="1" dirty="0" err="1"/>
              <a:t>Mon:Tue:Wed:Thu:Fri:Sat</a:t>
            </a:r>
            <a:r>
              <a:rPr lang="en-US" sz="2000" dirty="0"/>
              <a:t>’. </a:t>
            </a:r>
            <a:endParaRPr lang="en-US" sz="2000" dirty="0" smtClean="0"/>
          </a:p>
          <a:p>
            <a:r>
              <a:rPr lang="en-US" sz="2000" dirty="0"/>
              <a:t>The </a:t>
            </a:r>
            <a:r>
              <a:rPr lang="en-US" sz="2000" dirty="0">
                <a:latin typeface="Courier New" panose="02070309020205020404" pitchFamily="49" charset="0"/>
                <a:cs typeface="Courier New" panose="02070309020205020404" pitchFamily="49" charset="0"/>
              </a:rPr>
              <a:t>split()</a:t>
            </a:r>
            <a:r>
              <a:rPr lang="en-US" sz="2000" dirty="0"/>
              <a:t> method can also be used to get the text that falls on either side of any regular expression. </a:t>
            </a:r>
            <a:endParaRPr lang="en-US" sz="2000" dirty="0" smtClean="0"/>
          </a:p>
          <a:p>
            <a:r>
              <a:rPr lang="en-US" sz="2000" dirty="0" smtClean="0"/>
              <a:t>The following Code </a:t>
            </a:r>
            <a:r>
              <a:rPr lang="en-US" sz="2000" dirty="0"/>
              <a:t>Snippet </a:t>
            </a:r>
            <a:r>
              <a:rPr lang="en-US" sz="2000" dirty="0" smtClean="0"/>
              <a:t>explains </a:t>
            </a:r>
            <a:r>
              <a:rPr lang="en-US" sz="2000" dirty="0"/>
              <a:t>the example to split a string </a:t>
            </a:r>
            <a:r>
              <a:rPr lang="en-US" sz="2000"/>
              <a:t>on </a:t>
            </a:r>
            <a:r>
              <a:rPr lang="en-US" sz="2000" smtClean="0"/>
              <a:t>digits: </a:t>
            </a:r>
            <a:endParaRPr lang="en-US" sz="2000" dirty="0"/>
          </a:p>
        </p:txBody>
      </p:sp>
      <p:sp>
        <p:nvSpPr>
          <p:cNvPr id="3" name="Title 2"/>
          <p:cNvSpPr>
            <a:spLocks noGrp="1"/>
          </p:cNvSpPr>
          <p:nvPr>
            <p:ph type="title"/>
          </p:nvPr>
        </p:nvSpPr>
        <p:spPr>
          <a:xfrm>
            <a:off x="467544" y="152400"/>
            <a:ext cx="7381056" cy="411163"/>
          </a:xfrm>
        </p:spPr>
        <p:txBody>
          <a:bodyPr/>
          <a:lstStyle/>
          <a:p>
            <a:r>
              <a:rPr lang="en-US" sz="2400" dirty="0" smtClean="0"/>
              <a:t>The </a:t>
            </a:r>
            <a:r>
              <a:rPr lang="en-US" sz="2400" dirty="0">
                <a:latin typeface="Courier New" panose="02070309020205020404" pitchFamily="49" charset="0"/>
                <a:cs typeface="Courier New" panose="02070309020205020404" pitchFamily="49" charset="0"/>
              </a:rPr>
              <a:t>split(String)</a:t>
            </a:r>
            <a:r>
              <a:rPr lang="en-US" sz="2400" dirty="0"/>
              <a:t> </a:t>
            </a:r>
            <a:r>
              <a:rPr lang="en-US" sz="2400" dirty="0" smtClean="0"/>
              <a:t>Method</a:t>
            </a:r>
            <a:r>
              <a:rPr lang="en-US" sz="2400" dirty="0"/>
              <a:t> </a:t>
            </a:r>
            <a:r>
              <a:rPr lang="en-US" sz="2400" dirty="0" smtClean="0"/>
              <a:t>[2-3</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65</a:t>
            </a:fld>
            <a:endParaRPr lang="en-US" dirty="0"/>
          </a:p>
        </p:txBody>
      </p:sp>
      <p:sp>
        <p:nvSpPr>
          <p:cNvPr id="6" name="Rectangle 5"/>
          <p:cNvSpPr/>
          <p:nvPr/>
        </p:nvSpPr>
        <p:spPr>
          <a:xfrm>
            <a:off x="467544" y="908720"/>
            <a:ext cx="8208912" cy="161582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228600"/>
            <a:r>
              <a:rPr lang="en-US" sz="1800" dirty="0" smtClean="0">
                <a:latin typeface="Courier New" panose="02070309020205020404" pitchFamily="49" charset="0"/>
                <a:cs typeface="Courier New" panose="02070309020205020404" pitchFamily="49" charset="0"/>
              </a:rPr>
              <a:t>for(String </a:t>
            </a:r>
            <a:r>
              <a:rPr lang="en-US" sz="1800" dirty="0">
                <a:latin typeface="Courier New" panose="02070309020205020404" pitchFamily="49" charset="0"/>
                <a:cs typeface="Courier New" panose="02070309020205020404" pitchFamily="49" charset="0"/>
              </a:rPr>
              <a:t>s : days) { </a:t>
            </a:r>
          </a:p>
          <a:p>
            <a:pPr indent="342900"/>
            <a:r>
              <a:rPr lang="en-US" sz="1800" dirty="0" err="1">
                <a:latin typeface="Courier New" panose="02070309020205020404" pitchFamily="49" charset="0"/>
                <a:cs typeface="Courier New" panose="02070309020205020404" pitchFamily="49" charset="0"/>
              </a:rPr>
              <a:t>System.out.println</a:t>
            </a:r>
            <a:r>
              <a:rPr lang="en-US" sz="1800" dirty="0">
                <a:latin typeface="Courier New" panose="02070309020205020404" pitchFamily="49" charset="0"/>
                <a:cs typeface="Courier New" panose="02070309020205020404" pitchFamily="49" charset="0"/>
              </a:rPr>
              <a:t>(s); </a:t>
            </a:r>
          </a:p>
          <a:p>
            <a:pPr indent="228600"/>
            <a:r>
              <a:rPr lang="en-US" sz="1800" dirty="0">
                <a:latin typeface="Courier New" panose="02070309020205020404" pitchFamily="49" charset="0"/>
                <a:cs typeface="Courier New" panose="02070309020205020404" pitchFamily="49" charset="0"/>
              </a:rPr>
              <a:t>} </a:t>
            </a:r>
          </a:p>
          <a:p>
            <a:pPr indent="114300"/>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p:txBody>
      </p:sp>
      <p:sp>
        <p:nvSpPr>
          <p:cNvPr id="8" name="Rectangle 7"/>
          <p:cNvSpPr/>
          <p:nvPr/>
        </p:nvSpPr>
        <p:spPr>
          <a:xfrm>
            <a:off x="467544" y="5085184"/>
            <a:ext cx="8208912" cy="12834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java.util.regex.Pattern</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import </a:t>
            </a:r>
            <a:r>
              <a:rPr lang="en-US" sz="1800" dirty="0" err="1">
                <a:latin typeface="Courier New" panose="02070309020205020404" pitchFamily="49" charset="0"/>
                <a:cs typeface="Courier New" panose="02070309020205020404" pitchFamily="49" charset="0"/>
              </a:rPr>
              <a:t>java.util.regex.Matcher</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class </a:t>
            </a:r>
            <a:r>
              <a:rPr lang="en-US" sz="1800" dirty="0" err="1">
                <a:latin typeface="Courier New" panose="02070309020205020404" pitchFamily="49" charset="0"/>
                <a:cs typeface="Courier New" panose="02070309020205020404" pitchFamily="49" charset="0"/>
              </a:rPr>
              <a:t>SplitTest</a:t>
            </a:r>
            <a:r>
              <a:rPr lang="en-US" sz="1800" dirty="0">
                <a:latin typeface="Courier New" panose="02070309020205020404" pitchFamily="49" charset="0"/>
                <a:cs typeface="Courier New" panose="02070309020205020404" pitchFamily="49" charset="0"/>
              </a:rPr>
              <a:t>{ </a:t>
            </a:r>
          </a:p>
          <a:p>
            <a:pPr indent="114300"/>
            <a:r>
              <a:rPr lang="en-US" sz="1800" dirty="0">
                <a:latin typeface="Courier New" panose="02070309020205020404" pitchFamily="49" charset="0"/>
                <a:cs typeface="Courier New" panose="02070309020205020404" pitchFamily="49" charset="0"/>
              </a:rPr>
              <a:t>private static final String REGEX = “\\d”; </a:t>
            </a:r>
          </a:p>
        </p:txBody>
      </p:sp>
      <p:sp>
        <p:nvSpPr>
          <p:cNvPr id="9" name="TextBox 8"/>
          <p:cNvSpPr txBox="1"/>
          <p:nvPr/>
        </p:nvSpPr>
        <p:spPr>
          <a:xfrm>
            <a:off x="467544" y="450912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xmlns="" val="984848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2000" dirty="0" smtClean="0"/>
          </a:p>
          <a:p>
            <a:endParaRPr lang="en-US" sz="2000" dirty="0"/>
          </a:p>
          <a:p>
            <a:endParaRPr lang="en-US" sz="2000" dirty="0" smtClean="0"/>
          </a:p>
        </p:txBody>
      </p:sp>
      <p:sp>
        <p:nvSpPr>
          <p:cNvPr id="3" name="Title 2"/>
          <p:cNvSpPr>
            <a:spLocks noGrp="1"/>
          </p:cNvSpPr>
          <p:nvPr>
            <p:ph type="title"/>
          </p:nvPr>
        </p:nvSpPr>
        <p:spPr>
          <a:xfrm>
            <a:off x="467544" y="152400"/>
            <a:ext cx="7381056" cy="411163"/>
          </a:xfrm>
        </p:spPr>
        <p:txBody>
          <a:bodyPr/>
          <a:lstStyle/>
          <a:p>
            <a:r>
              <a:rPr lang="en-US" sz="2400" dirty="0" smtClean="0"/>
              <a:t>The </a:t>
            </a:r>
            <a:r>
              <a:rPr lang="en-US" sz="2400" dirty="0">
                <a:latin typeface="Courier New" panose="02070309020205020404" pitchFamily="49" charset="0"/>
                <a:cs typeface="Courier New" panose="02070309020205020404" pitchFamily="49" charset="0"/>
              </a:rPr>
              <a:t>split(String)</a:t>
            </a:r>
            <a:r>
              <a:rPr lang="en-US" sz="2400" dirty="0"/>
              <a:t> </a:t>
            </a:r>
            <a:r>
              <a:rPr lang="en-US" sz="2400" dirty="0" smtClean="0"/>
              <a:t>Method [3-3</a:t>
            </a:r>
            <a:r>
              <a:rPr lang="en-US" sz="2400" dirty="0"/>
              <a:t>]</a:t>
            </a:r>
            <a:r>
              <a:rPr lang="en-US" sz="2400" dirty="0" smtClean="0"/>
              <a:t>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66</a:t>
            </a:fld>
            <a:endParaRPr lang="en-US" dirty="0"/>
          </a:p>
        </p:txBody>
      </p:sp>
      <p:sp>
        <p:nvSpPr>
          <p:cNvPr id="8" name="Rectangle 7"/>
          <p:cNvSpPr/>
          <p:nvPr/>
        </p:nvSpPr>
        <p:spPr>
          <a:xfrm>
            <a:off x="467544" y="937751"/>
            <a:ext cx="8208912" cy="313932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114300"/>
            <a:r>
              <a:rPr lang="en-US" sz="1800" dirty="0" smtClean="0">
                <a:latin typeface="Courier New" panose="02070309020205020404" pitchFamily="49" charset="0"/>
                <a:cs typeface="Courier New" panose="02070309020205020404" pitchFamily="49" charset="0"/>
              </a:rPr>
              <a:t>private </a:t>
            </a:r>
            <a:r>
              <a:rPr lang="en-US" sz="1800" dirty="0">
                <a:latin typeface="Courier New" panose="02070309020205020404" pitchFamily="49" charset="0"/>
                <a:cs typeface="Courier New" panose="02070309020205020404" pitchFamily="49" charset="0"/>
              </a:rPr>
              <a:t>static final String DAYS = “Sun1Mon2Tue3Wed4Thu5Fri6Sat”; </a:t>
            </a:r>
          </a:p>
          <a:p>
            <a:pPr indent="114300"/>
            <a:r>
              <a:rPr lang="en-US" sz="1800" dirty="0">
                <a:latin typeface="Courier New" panose="02070309020205020404" pitchFamily="49" charset="0"/>
                <a:cs typeface="Courier New" panose="02070309020205020404" pitchFamily="49" charset="0"/>
              </a:rPr>
              <a:t>public static void main(String[] </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 { </a:t>
            </a:r>
          </a:p>
          <a:p>
            <a:pPr indent="228600"/>
            <a:r>
              <a:rPr lang="en-US" sz="1800" dirty="0">
                <a:latin typeface="Courier New" panose="02070309020205020404" pitchFamily="49" charset="0"/>
                <a:cs typeface="Courier New" panose="02070309020205020404" pitchFamily="49" charset="0"/>
              </a:rPr>
              <a:t>Pattern objP1 = </a:t>
            </a:r>
            <a:r>
              <a:rPr lang="en-US" sz="1800" dirty="0" err="1">
                <a:latin typeface="Courier New" panose="02070309020205020404" pitchFamily="49" charset="0"/>
                <a:cs typeface="Courier New" panose="02070309020205020404" pitchFamily="49" charset="0"/>
              </a:rPr>
              <a:t>Pattern.compile</a:t>
            </a:r>
            <a:r>
              <a:rPr lang="en-US" sz="1800" dirty="0">
                <a:latin typeface="Courier New" panose="02070309020205020404" pitchFamily="49" charset="0"/>
                <a:cs typeface="Courier New" panose="02070309020205020404" pitchFamily="49" charset="0"/>
              </a:rPr>
              <a:t>(REGEX); </a:t>
            </a:r>
          </a:p>
          <a:p>
            <a:pPr indent="228600"/>
            <a:r>
              <a:rPr lang="en-US" sz="1800" dirty="0">
                <a:latin typeface="Courier New" panose="02070309020205020404" pitchFamily="49" charset="0"/>
                <a:cs typeface="Courier New" panose="02070309020205020404" pitchFamily="49" charset="0"/>
              </a:rPr>
              <a:t>String[] days = objP1.split(DAYS); </a:t>
            </a:r>
          </a:p>
          <a:p>
            <a:pPr indent="228600"/>
            <a:r>
              <a:rPr lang="en-US" sz="1800" dirty="0">
                <a:latin typeface="Courier New" panose="02070309020205020404" pitchFamily="49" charset="0"/>
                <a:cs typeface="Courier New" panose="02070309020205020404" pitchFamily="49" charset="0"/>
              </a:rPr>
              <a:t>for(String s : days) { </a:t>
            </a:r>
          </a:p>
          <a:p>
            <a:pPr indent="400050"/>
            <a:r>
              <a:rPr lang="en-US" sz="1800" dirty="0" err="1">
                <a:latin typeface="Courier New" panose="02070309020205020404" pitchFamily="49" charset="0"/>
                <a:cs typeface="Courier New" panose="02070309020205020404" pitchFamily="49" charset="0"/>
              </a:rPr>
              <a:t>System.out.println</a:t>
            </a:r>
            <a:r>
              <a:rPr lang="en-US" sz="1800" dirty="0">
                <a:latin typeface="Courier New" panose="02070309020205020404" pitchFamily="49" charset="0"/>
                <a:cs typeface="Courier New" panose="02070309020205020404" pitchFamily="49" charset="0"/>
              </a:rPr>
              <a:t>(s); </a:t>
            </a:r>
          </a:p>
          <a:p>
            <a:pPr indent="228600"/>
            <a:r>
              <a:rPr lang="en-US" sz="1800" dirty="0">
                <a:latin typeface="Courier New" panose="02070309020205020404" pitchFamily="49" charset="0"/>
                <a:cs typeface="Courier New" panose="02070309020205020404" pitchFamily="49" charset="0"/>
              </a:rPr>
              <a:t>} </a:t>
            </a:r>
          </a:p>
          <a:p>
            <a:pPr indent="114300"/>
            <a:r>
              <a:rPr lang="en-US" sz="1800" dirty="0">
                <a:latin typeface="Courier New" panose="02070309020205020404" pitchFamily="49" charset="0"/>
                <a:cs typeface="Courier New" panose="02070309020205020404" pitchFamily="49" charset="0"/>
              </a:rPr>
              <a:t>} </a:t>
            </a:r>
          </a:p>
          <a:p>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xmlns="" val="11065015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marL="0" indent="0">
              <a:buNone/>
            </a:pPr>
            <a:r>
              <a:rPr lang="en-US" sz="2000" b="1" u="sng" dirty="0">
                <a:latin typeface="Courier New" panose="02070309020205020404" pitchFamily="49" charset="0"/>
                <a:cs typeface="Courier New" panose="02070309020205020404" pitchFamily="49" charset="0"/>
              </a:rPr>
              <a:t>public static String quote(String </a:t>
            </a:r>
            <a:r>
              <a:rPr lang="en-US" sz="2000" b="1" u="sng" dirty="0" smtClean="0">
                <a:latin typeface="Courier New" panose="02070309020205020404" pitchFamily="49" charset="0"/>
                <a:cs typeface="Courier New" panose="02070309020205020404" pitchFamily="49" charset="0"/>
              </a:rPr>
              <a:t>s):</a:t>
            </a:r>
            <a:endParaRPr lang="en-US" sz="2000" u="sng" dirty="0">
              <a:latin typeface="Courier New" panose="02070309020205020404" pitchFamily="49" charset="0"/>
              <a:cs typeface="Courier New" panose="02070309020205020404" pitchFamily="49" charset="0"/>
            </a:endParaRPr>
          </a:p>
          <a:p>
            <a:r>
              <a:rPr lang="en-US" sz="2000" dirty="0" smtClean="0"/>
              <a:t>This </a:t>
            </a:r>
            <a:r>
              <a:rPr lang="en-US" sz="2000" dirty="0"/>
              <a:t>method returns a literal pattern </a:t>
            </a:r>
            <a:r>
              <a:rPr lang="en-US" sz="2000" dirty="0">
                <a:latin typeface="Courier New" panose="02070309020205020404" pitchFamily="49" charset="0"/>
                <a:cs typeface="Courier New" panose="02070309020205020404" pitchFamily="49" charset="0"/>
              </a:rPr>
              <a:t>String</a:t>
            </a:r>
            <a:r>
              <a:rPr lang="en-US" sz="2000" dirty="0"/>
              <a:t> for the specified String argument. </a:t>
            </a:r>
            <a:endParaRPr lang="en-US" sz="2000" dirty="0" smtClean="0"/>
          </a:p>
          <a:p>
            <a:r>
              <a:rPr lang="en-US" sz="2000" dirty="0" smtClean="0"/>
              <a:t>This </a:t>
            </a:r>
            <a:r>
              <a:rPr lang="en-US" sz="2000" dirty="0">
                <a:latin typeface="Courier New" panose="02070309020205020404" pitchFamily="49" charset="0"/>
                <a:cs typeface="Courier New" panose="02070309020205020404" pitchFamily="49" charset="0"/>
              </a:rPr>
              <a:t>String</a:t>
            </a:r>
            <a:r>
              <a:rPr lang="en-US" sz="2000" dirty="0"/>
              <a:t> produced by this method can be used to create a </a:t>
            </a:r>
            <a:r>
              <a:rPr lang="en-US" sz="2000" dirty="0" smtClean="0"/>
              <a:t>pattern </a:t>
            </a:r>
            <a:r>
              <a:rPr lang="en-US" sz="2000" dirty="0"/>
              <a:t>that would match the </a:t>
            </a:r>
            <a:r>
              <a:rPr lang="en-US" sz="2000" dirty="0" smtClean="0"/>
              <a:t>argument, </a:t>
            </a:r>
            <a:r>
              <a:rPr lang="en-US" sz="2000" dirty="0" smtClean="0">
                <a:latin typeface="Courier New" pitchFamily="49" charset="0"/>
                <a:cs typeface="Courier New" pitchFamily="49" charset="0"/>
              </a:rPr>
              <a:t>s</a:t>
            </a:r>
            <a:r>
              <a:rPr lang="en-US" sz="2000" dirty="0" smtClean="0"/>
              <a:t> </a:t>
            </a:r>
            <a:r>
              <a:rPr lang="en-US" sz="2000" dirty="0"/>
              <a:t>as if it were a literal pattern. </a:t>
            </a:r>
            <a:endParaRPr lang="en-US" sz="2000" dirty="0" smtClean="0"/>
          </a:p>
          <a:p>
            <a:r>
              <a:rPr lang="en-US" sz="2000" dirty="0" err="1" smtClean="0"/>
              <a:t>Metacharacters</a:t>
            </a:r>
            <a:r>
              <a:rPr lang="en-US" sz="2000" dirty="0" smtClean="0"/>
              <a:t> </a:t>
            </a:r>
            <a:r>
              <a:rPr lang="en-US" sz="2000" dirty="0"/>
              <a:t>or escape sequences in the input string will hold no special meaning. </a:t>
            </a:r>
          </a:p>
          <a:p>
            <a:pPr marL="0" indent="0">
              <a:buNone/>
            </a:pPr>
            <a:r>
              <a:rPr lang="en-US" sz="2000" b="1" u="sng" dirty="0">
                <a:latin typeface="Courier New" panose="02070309020205020404" pitchFamily="49" charset="0"/>
                <a:cs typeface="Courier New" panose="02070309020205020404" pitchFamily="49" charset="0"/>
              </a:rPr>
              <a:t>public String </a:t>
            </a:r>
            <a:r>
              <a:rPr lang="en-US" sz="2000" b="1" u="sng" dirty="0" err="1">
                <a:latin typeface="Courier New" panose="02070309020205020404" pitchFamily="49" charset="0"/>
                <a:cs typeface="Courier New" panose="02070309020205020404" pitchFamily="49" charset="0"/>
              </a:rPr>
              <a:t>toString</a:t>
            </a:r>
            <a:r>
              <a:rPr lang="en-US" sz="2000" b="1" u="sng" dirty="0" smtClean="0">
                <a:latin typeface="Courier New" panose="02070309020205020404" pitchFamily="49" charset="0"/>
                <a:cs typeface="Courier New" panose="02070309020205020404" pitchFamily="49" charset="0"/>
              </a:rPr>
              <a:t>():</a:t>
            </a:r>
            <a:endParaRPr lang="en-US" sz="2000" u="sng" dirty="0">
              <a:latin typeface="Courier New" panose="02070309020205020404" pitchFamily="49" charset="0"/>
              <a:cs typeface="Courier New" panose="02070309020205020404" pitchFamily="49" charset="0"/>
            </a:endParaRPr>
          </a:p>
          <a:p>
            <a:pPr marL="0" indent="0">
              <a:buNone/>
            </a:pPr>
            <a:r>
              <a:rPr lang="en-US" sz="2000" dirty="0" smtClean="0"/>
              <a:t>Returns </a:t>
            </a:r>
            <a:r>
              <a:rPr lang="en-US" sz="2000" dirty="0"/>
              <a:t>the </a:t>
            </a:r>
            <a:r>
              <a:rPr lang="en-US" sz="2000" dirty="0">
                <a:latin typeface="Courier New" panose="02070309020205020404" pitchFamily="49" charset="0"/>
                <a:cs typeface="Courier New" panose="02070309020205020404" pitchFamily="49" charset="0"/>
              </a:rPr>
              <a:t>String</a:t>
            </a:r>
            <a:r>
              <a:rPr lang="en-US" sz="2000" dirty="0"/>
              <a:t> representation of this pattern. </a:t>
            </a:r>
            <a:endParaRPr lang="en-US" sz="16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467544" y="152400"/>
            <a:ext cx="7381056" cy="411163"/>
          </a:xfrm>
        </p:spPr>
        <p:txBody>
          <a:bodyPr/>
          <a:lstStyle/>
          <a:p>
            <a:r>
              <a:rPr lang="en-US" sz="2400" dirty="0" smtClean="0"/>
              <a:t>Other </a:t>
            </a:r>
            <a:r>
              <a:rPr lang="en-US" sz="2400" dirty="0"/>
              <a:t>Useful Methods </a:t>
            </a:r>
            <a:endParaRPr lang="en-GB" sz="2400" dirty="0"/>
          </a:p>
        </p:txBody>
      </p:sp>
      <p:sp>
        <p:nvSpPr>
          <p:cNvPr id="4" name="Footer Placeholder 3"/>
          <p:cNvSpPr>
            <a:spLocks noGrp="1"/>
          </p:cNvSpPr>
          <p:nvPr>
            <p:ph type="ftr" sz="quarter" idx="3"/>
          </p:nvPr>
        </p:nvSpPr>
        <p:spPr/>
        <p:txBody>
          <a:bodyPr/>
          <a:lstStyle/>
          <a:p>
            <a:pPr>
              <a:defRPr/>
            </a:pPr>
            <a:r>
              <a:rPr lang="en-IN" dirty="0" smtClean="0"/>
              <a:t>© </a:t>
            </a:r>
            <a:r>
              <a:rPr lang="en-IN" dirty="0" err="1" smtClean="0"/>
              <a:t>Aptech</a:t>
            </a:r>
            <a:r>
              <a:rPr lang="en-IN" dirty="0" smtClean="0"/>
              <a:t> Ltd.                                                                             </a:t>
            </a:r>
            <a:r>
              <a:rPr lang="en-IN" dirty="0" err="1" smtClean="0"/>
              <a:t>java.lang</a:t>
            </a:r>
            <a:r>
              <a:rPr lang="en-IN" dirty="0" smtClean="0"/>
              <a:t>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67</a:t>
            </a:fld>
            <a:endParaRPr lang="en-US" dirty="0"/>
          </a:p>
        </p:txBody>
      </p:sp>
    </p:spTree>
    <p:extLst>
      <p:ext uri="{BB962C8B-B14F-4D97-AF65-F5344CB8AC3E}">
        <p14:creationId xmlns:p14="http://schemas.microsoft.com/office/powerpoint/2010/main" xmlns="" val="12092419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a:t>The </a:t>
            </a:r>
            <a:r>
              <a:rPr lang="en-US" sz="2000" dirty="0" err="1"/>
              <a:t>java.lang</a:t>
            </a:r>
            <a:r>
              <a:rPr lang="en-US" sz="2000" dirty="0"/>
              <a:t> package provides classes that are fundamental for the creation of a Java program. </a:t>
            </a:r>
            <a:endParaRPr lang="en-US" sz="2000" dirty="0" smtClean="0"/>
          </a:p>
          <a:p>
            <a:pPr algn="just"/>
            <a:r>
              <a:rPr lang="en-US" sz="2000" dirty="0" smtClean="0"/>
              <a:t>Garbage </a:t>
            </a:r>
            <a:r>
              <a:rPr lang="en-US" sz="2000" dirty="0"/>
              <a:t>collection solves the problem of memory leak because it automatically frees all memory that is no longer referenced. </a:t>
            </a:r>
            <a:endParaRPr lang="en-US" sz="2000" dirty="0" smtClean="0"/>
          </a:p>
          <a:p>
            <a:pPr algn="just"/>
            <a:r>
              <a:rPr lang="en-US" sz="2000" dirty="0" smtClean="0"/>
              <a:t>In </a:t>
            </a:r>
            <a:r>
              <a:rPr lang="en-US" sz="2000" dirty="0"/>
              <a:t>the stop-the-world garbage collection approach, during garbage collection, application execution is completely suspended. </a:t>
            </a:r>
            <a:endParaRPr lang="en-US" sz="2000" dirty="0" smtClean="0"/>
          </a:p>
          <a:p>
            <a:pPr algn="just"/>
            <a:r>
              <a:rPr lang="en-US" sz="2000" dirty="0" smtClean="0"/>
              <a:t>The </a:t>
            </a:r>
            <a:r>
              <a:rPr lang="en-US" sz="2000" dirty="0"/>
              <a:t>finalize() method is called by the garbage collector on an object when it is identified to have no more references pointing to it. </a:t>
            </a:r>
            <a:endParaRPr lang="en-US" sz="2000" dirty="0" smtClean="0"/>
          </a:p>
          <a:p>
            <a:pPr algn="just"/>
            <a:r>
              <a:rPr lang="en-US" sz="2000" dirty="0" smtClean="0"/>
              <a:t>Object </a:t>
            </a:r>
            <a:r>
              <a:rPr lang="en-US" sz="2000" dirty="0"/>
              <a:t>class is the root of the class hierarchy. Every class has Object as a superclass. </a:t>
            </a:r>
            <a:endParaRPr lang="en-US" sz="2000" dirty="0" smtClean="0"/>
          </a:p>
          <a:p>
            <a:pPr algn="just"/>
            <a:r>
              <a:rPr lang="en-US" sz="2000" dirty="0" smtClean="0"/>
              <a:t>All </a:t>
            </a:r>
            <a:r>
              <a:rPr lang="en-US" sz="2000" dirty="0"/>
              <a:t>objects, including arrays, implement the methods of the Object class. </a:t>
            </a:r>
            <a:r>
              <a:rPr lang="en-US" sz="2000" dirty="0" err="1"/>
              <a:t>StringBuilder</a:t>
            </a:r>
            <a:r>
              <a:rPr lang="en-US" sz="2000" dirty="0"/>
              <a:t> objects are </a:t>
            </a:r>
            <a:r>
              <a:rPr lang="en-US" sz="2000" dirty="0" smtClean="0"/>
              <a:t>same as String </a:t>
            </a:r>
            <a:r>
              <a:rPr lang="en-US" sz="2000" dirty="0"/>
              <a:t>objects, except that they are mutable. </a:t>
            </a:r>
            <a:endParaRPr lang="en-US" sz="2000" dirty="0" smtClean="0"/>
          </a:p>
          <a:p>
            <a:pPr algn="just"/>
            <a:r>
              <a:rPr lang="en-US" sz="2000" dirty="0" smtClean="0"/>
              <a:t>Internally</a:t>
            </a:r>
            <a:r>
              <a:rPr lang="en-US" sz="2000" dirty="0"/>
              <a:t>, the runtime treats these objects </a:t>
            </a:r>
            <a:r>
              <a:rPr lang="en-US" sz="2000" dirty="0" smtClean="0"/>
              <a:t>similar to variable-length </a:t>
            </a:r>
            <a:r>
              <a:rPr lang="en-US" sz="2000" dirty="0"/>
              <a:t>arrays containing a sequence of characters. </a:t>
            </a:r>
            <a:endParaRPr lang="en-US" sz="2000" dirty="0" smtClean="0"/>
          </a:p>
        </p:txBody>
      </p:sp>
      <p:sp>
        <p:nvSpPr>
          <p:cNvPr id="3" name="Title 2"/>
          <p:cNvSpPr>
            <a:spLocks noGrp="1"/>
          </p:cNvSpPr>
          <p:nvPr>
            <p:ph type="title"/>
          </p:nvPr>
        </p:nvSpPr>
        <p:spPr>
          <a:xfrm>
            <a:off x="467544" y="152400"/>
            <a:ext cx="7381056" cy="411163"/>
          </a:xfrm>
        </p:spPr>
        <p:txBody>
          <a:bodyPr/>
          <a:lstStyle/>
          <a:p>
            <a:r>
              <a:rPr lang="en-GB" sz="2400" dirty="0" smtClean="0"/>
              <a:t>Summary [1-2]</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7504"/>
            <a:ext cx="8352928" cy="5473824"/>
          </a:xfrm>
        </p:spPr>
        <p:txBody>
          <a:bodyPr/>
          <a:lstStyle/>
          <a:p>
            <a:pPr algn="just"/>
            <a:r>
              <a:rPr lang="en-US" sz="2000" dirty="0" smtClean="0"/>
              <a:t>The </a:t>
            </a:r>
            <a:r>
              <a:rPr lang="en-US" sz="2000" dirty="0" err="1"/>
              <a:t>StringTokenizer</a:t>
            </a:r>
            <a:r>
              <a:rPr lang="en-US" sz="2000" dirty="0"/>
              <a:t> class belongs to the </a:t>
            </a:r>
            <a:r>
              <a:rPr lang="en-US" sz="2000" dirty="0" err="1"/>
              <a:t>java.util</a:t>
            </a:r>
            <a:r>
              <a:rPr lang="en-US" sz="2000" dirty="0"/>
              <a:t> package and is used to break a string into tokens. </a:t>
            </a:r>
            <a:endParaRPr lang="en-US" sz="2000" dirty="0" smtClean="0"/>
          </a:p>
          <a:p>
            <a:pPr algn="just"/>
            <a:r>
              <a:rPr lang="en-US" sz="2000" dirty="0" smtClean="0"/>
              <a:t>Any </a:t>
            </a:r>
            <a:r>
              <a:rPr lang="en-US" sz="2000" dirty="0"/>
              <a:t>regular expression that is specified as a string must first be compiled into an instance of the Pattern class. </a:t>
            </a:r>
            <a:endParaRPr lang="en-US" sz="2000" dirty="0" smtClean="0"/>
          </a:p>
          <a:p>
            <a:pPr algn="just"/>
            <a:r>
              <a:rPr lang="en-US" sz="2000" dirty="0" smtClean="0"/>
              <a:t>A </a:t>
            </a:r>
            <a:r>
              <a:rPr lang="en-US" sz="2000" dirty="0"/>
              <a:t>Matcher object is the engine that performs the match operations on a character sequence by interpreting a Pattern. </a:t>
            </a:r>
            <a:endParaRPr lang="en-US" sz="2000" dirty="0" smtClean="0"/>
          </a:p>
          <a:p>
            <a:pPr algn="just"/>
            <a:r>
              <a:rPr lang="en-US" sz="2000" dirty="0" smtClean="0"/>
              <a:t>Intersection </a:t>
            </a:r>
            <a:r>
              <a:rPr lang="en-US" sz="2000" dirty="0"/>
              <a:t>is used to create a single character class that matches only the characters which are common to all of its nested classes. </a:t>
            </a:r>
            <a:endParaRPr lang="en-US" sz="2000" dirty="0" smtClean="0"/>
          </a:p>
          <a:p>
            <a:pPr algn="just"/>
            <a:r>
              <a:rPr lang="en-US" sz="2000" dirty="0" smtClean="0"/>
              <a:t>The </a:t>
            </a:r>
            <a:r>
              <a:rPr lang="en-US" sz="2000" dirty="0"/>
              <a:t>greedy quantifiers are termed ‘greedy’ because they force the matcher to read the entire input string before to attempting the first match. </a:t>
            </a:r>
            <a:endParaRPr lang="en-IN" sz="2000" dirty="0" smtClean="0"/>
          </a:p>
          <a:p>
            <a:pPr algn="just"/>
            <a:endParaRPr lang="en-GB" sz="2000" dirty="0"/>
          </a:p>
        </p:txBody>
      </p:sp>
      <p:sp>
        <p:nvSpPr>
          <p:cNvPr id="3" name="Title 2"/>
          <p:cNvSpPr>
            <a:spLocks noGrp="1"/>
          </p:cNvSpPr>
          <p:nvPr>
            <p:ph type="title"/>
          </p:nvPr>
        </p:nvSpPr>
        <p:spPr>
          <a:xfrm>
            <a:off x="467544" y="152400"/>
            <a:ext cx="7381056" cy="411163"/>
          </a:xfrm>
        </p:spPr>
        <p:txBody>
          <a:bodyPr/>
          <a:lstStyle/>
          <a:p>
            <a:r>
              <a:rPr lang="en-GB" sz="2400" dirty="0" smtClean="0"/>
              <a:t>Summary [2-2]</a:t>
            </a:r>
            <a:endParaRPr lang="en-GB"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69</a:t>
            </a:fld>
            <a:endParaRPr lang="en-US" dirty="0"/>
          </a:p>
        </p:txBody>
      </p:sp>
    </p:spTree>
    <p:extLst>
      <p:ext uri="{BB962C8B-B14F-4D97-AF65-F5344CB8AC3E}">
        <p14:creationId xmlns:p14="http://schemas.microsoft.com/office/powerpoint/2010/main" xmlns="" val="4227374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t>Working </a:t>
            </a:r>
            <a:r>
              <a:rPr lang="en-US" sz="2400" dirty="0"/>
              <a:t>with Garbage </a:t>
            </a:r>
            <a:r>
              <a:rPr lang="en-US" sz="2400" dirty="0" smtClean="0"/>
              <a:t>Collection [3-3]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7</a:t>
            </a:fld>
            <a:endParaRPr lang="en-US" dirty="0"/>
          </a:p>
        </p:txBody>
      </p:sp>
      <p:sp>
        <p:nvSpPr>
          <p:cNvPr id="7" name="TextBox 6"/>
          <p:cNvSpPr txBox="1"/>
          <p:nvPr/>
        </p:nvSpPr>
        <p:spPr>
          <a:xfrm>
            <a:off x="467544" y="907984"/>
            <a:ext cx="8208912" cy="5287601"/>
          </a:xfrm>
          <a:prstGeom prst="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	</a:t>
            </a:r>
            <a:endParaRPr lang="en-US" sz="1600" dirty="0" smtClean="0"/>
          </a:p>
          <a:p>
            <a:r>
              <a:rPr lang="en-US" sz="1600" dirty="0"/>
              <a:t> </a:t>
            </a:r>
            <a:r>
              <a:rPr lang="en-US" sz="1600" dirty="0" smtClean="0"/>
              <a:t>  </a:t>
            </a:r>
            <a:r>
              <a:rPr lang="en-US" sz="1600" dirty="0">
                <a:latin typeface="Courier New" panose="02070309020205020404" pitchFamily="49" charset="0"/>
                <a:cs typeface="Courier New" panose="02070309020205020404" pitchFamily="49" charset="0"/>
              </a:rPr>
              <a:t>public static void main(String </a:t>
            </a:r>
            <a:r>
              <a:rPr lang="en-US" sz="1600" dirty="0" err="1">
                <a:latin typeface="Courier New" panose="02070309020205020404" pitchFamily="49" charset="0"/>
                <a:cs typeface="Courier New" panose="02070309020205020404" pitchFamily="49" charset="0"/>
              </a:rPr>
              <a:t>args</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TestGC</a:t>
            </a:r>
            <a:r>
              <a:rPr lang="en-US" sz="1600" dirty="0">
                <a:latin typeface="Courier New" panose="02070309020205020404" pitchFamily="49" charset="0"/>
                <a:cs typeface="Courier New" panose="02070309020205020404" pitchFamily="49" charset="0"/>
              </a:rPr>
              <a:t> obj1 = new </a:t>
            </a:r>
            <a:r>
              <a:rPr lang="en-US" sz="1600" dirty="0" err="1">
                <a:latin typeface="Courier New" panose="02070309020205020404" pitchFamily="49" charset="0"/>
                <a:cs typeface="Courier New" panose="02070309020205020404" pitchFamily="49" charset="0"/>
              </a:rPr>
              <a:t>TestGC</a:t>
            </a:r>
            <a:r>
              <a:rPr lang="en-US" sz="1600" dirty="0">
                <a:latin typeface="Courier New" panose="02070309020205020404" pitchFamily="49" charset="0"/>
                <a:cs typeface="Courier New" panose="02070309020205020404" pitchFamily="49" charset="0"/>
              </a:rPr>
              <a:t>(); </a:t>
            </a:r>
          </a:p>
          <a:p>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TestGC</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obj2 = new </a:t>
            </a:r>
            <a:r>
              <a:rPr lang="en-US" sz="1600" dirty="0" err="1">
                <a:latin typeface="Courier New" panose="02070309020205020404" pitchFamily="49" charset="0"/>
                <a:cs typeface="Courier New" panose="02070309020205020404" pitchFamily="49" charset="0"/>
              </a:rPr>
              <a:t>TestGC</a:t>
            </a:r>
            <a:r>
              <a:rPr lang="en-US" sz="1600" dirty="0">
                <a:latin typeface="Courier New" panose="02070309020205020404" pitchFamily="49" charset="0"/>
                <a:cs typeface="Courier New" panose="02070309020205020404" pitchFamily="49" charset="0"/>
              </a:rPr>
              <a:t>(); </a:t>
            </a:r>
          </a:p>
          <a:p>
            <a:r>
              <a:rPr lang="en-US" sz="1600" dirty="0" smtClean="0">
                <a:latin typeface="Courier New" panose="02070309020205020404" pitchFamily="49" charset="0"/>
                <a:cs typeface="Courier New" panose="02070309020205020404" pitchFamily="49" charset="0"/>
              </a:rPr>
              <a:t>              obj1.setNum(2,3</a:t>
            </a:r>
            <a:r>
              <a:rPr lang="en-US" sz="1600" dirty="0">
                <a:latin typeface="Courier New" panose="02070309020205020404" pitchFamily="49" charset="0"/>
                <a:cs typeface="Courier New" panose="02070309020205020404" pitchFamily="49" charset="0"/>
              </a:rPr>
              <a:t>); </a:t>
            </a:r>
          </a:p>
          <a:p>
            <a:r>
              <a:rPr lang="en-US" sz="1600" dirty="0" smtClean="0">
                <a:latin typeface="Courier New" panose="02070309020205020404" pitchFamily="49" charset="0"/>
                <a:cs typeface="Courier New" panose="02070309020205020404" pitchFamily="49" charset="0"/>
              </a:rPr>
              <a:t>              obj2.setNum(4,5</a:t>
            </a:r>
            <a:r>
              <a:rPr lang="en-US" sz="1600" dirty="0">
                <a:latin typeface="Courier New" panose="02070309020205020404" pitchFamily="49" charset="0"/>
                <a:cs typeface="Courier New" panose="02070309020205020404" pitchFamily="49" charset="0"/>
              </a:rPr>
              <a:t>); </a:t>
            </a:r>
          </a:p>
          <a:p>
            <a:r>
              <a:rPr lang="en-US" sz="1600" dirty="0" smtClean="0">
                <a:latin typeface="Courier New" panose="02070309020205020404" pitchFamily="49" charset="0"/>
                <a:cs typeface="Courier New" panose="02070309020205020404" pitchFamily="49" charset="0"/>
              </a:rPr>
              <a:t>              obj1.showNum</a:t>
            </a:r>
            <a:r>
              <a:rPr lang="en-US" sz="1600" dirty="0">
                <a:latin typeface="Courier New" panose="02070309020205020404" pitchFamily="49" charset="0"/>
                <a:cs typeface="Courier New" panose="02070309020205020404" pitchFamily="49" charset="0"/>
              </a:rPr>
              <a:t>(); </a:t>
            </a:r>
          </a:p>
          <a:p>
            <a:r>
              <a:rPr lang="en-US" sz="1600" dirty="0" smtClean="0">
                <a:latin typeface="Courier New" panose="02070309020205020404" pitchFamily="49" charset="0"/>
                <a:cs typeface="Courier New" panose="02070309020205020404" pitchFamily="49" charset="0"/>
              </a:rPr>
              <a:t>              obj2.showNum</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TestGC</a:t>
            </a:r>
            <a:r>
              <a:rPr lang="en-US" sz="1600" dirty="0">
                <a:latin typeface="Courier New" panose="02070309020205020404" pitchFamily="49" charset="0"/>
                <a:cs typeface="Courier New" panose="02070309020205020404" pitchFamily="49" charset="0"/>
              </a:rPr>
              <a:t> obj3; // line 1 </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obj3=obj2; // line 2 </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objGC3.showNum(); // line 3 </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obj2=null; // line 4 </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obj3.showNum(); // line 5 </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obj3=null; // line 6 </a:t>
            </a:r>
          </a:p>
          <a:p>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obj3.showNum(); // line 7 </a:t>
            </a:r>
            <a:r>
              <a:rPr lang="en-US" sz="1600" dirty="0"/>
              <a:t>	</a:t>
            </a:r>
          </a:p>
          <a:p>
            <a:endParaRPr lang="en-US" sz="1600" dirty="0"/>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1078385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IN" sz="2400" dirty="0" smtClean="0"/>
              <a:t>Wrapper Classes</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8</a:t>
            </a:fld>
            <a:endParaRPr lang="en-US" dirty="0"/>
          </a:p>
        </p:txBody>
      </p:sp>
      <p:sp>
        <p:nvSpPr>
          <p:cNvPr id="6" name="Content Placeholder 1"/>
          <p:cNvSpPr>
            <a:spLocks noGrp="1"/>
          </p:cNvSpPr>
          <p:nvPr>
            <p:ph idx="1"/>
          </p:nvPr>
        </p:nvSpPr>
        <p:spPr>
          <a:xfrm>
            <a:off x="323528" y="854160"/>
            <a:ext cx="8352928" cy="4591064"/>
          </a:xfrm>
        </p:spPr>
        <p:txBody>
          <a:bodyPr/>
          <a:lstStyle/>
          <a:p>
            <a:pPr algn="just"/>
            <a:r>
              <a:rPr lang="en-IN" sz="2000" dirty="0" smtClean="0"/>
              <a:t>A typical wrapper class contains a value of primitive data type and various methods for managing the data types.</a:t>
            </a:r>
          </a:p>
          <a:p>
            <a:pPr algn="just"/>
            <a:r>
              <a:rPr lang="en-IN" sz="2000" dirty="0" smtClean="0"/>
              <a:t>Wrapper classes are used to manage primitive values as objects.</a:t>
            </a:r>
          </a:p>
          <a:p>
            <a:pPr algn="just"/>
            <a:r>
              <a:rPr lang="en-IN" sz="2000" dirty="0" smtClean="0"/>
              <a:t>Each of these classes wraps a primitive data types within a class.</a:t>
            </a:r>
          </a:p>
          <a:p>
            <a:pPr algn="just"/>
            <a:r>
              <a:rPr lang="en-US" sz="2000" dirty="0"/>
              <a:t>An object of type </a:t>
            </a:r>
            <a:r>
              <a:rPr lang="en-US" sz="2000" dirty="0">
                <a:latin typeface="Courier New" panose="02070309020205020404" pitchFamily="49" charset="0"/>
                <a:cs typeface="Courier New" panose="02070309020205020404" pitchFamily="49" charset="0"/>
              </a:rPr>
              <a:t>Integer</a:t>
            </a:r>
            <a:r>
              <a:rPr lang="en-US" sz="2000" dirty="0"/>
              <a:t>, for example, contains a field whose type is </a:t>
            </a:r>
            <a:r>
              <a:rPr lang="en-US" sz="2000" dirty="0">
                <a:latin typeface="Courier New" panose="02070309020205020404" pitchFamily="49" charset="0"/>
                <a:cs typeface="Courier New" panose="02070309020205020404" pitchFamily="49" charset="0"/>
              </a:rPr>
              <a:t>int</a:t>
            </a:r>
            <a:r>
              <a:rPr lang="en-US" sz="2000" dirty="0"/>
              <a:t>. </a:t>
            </a:r>
            <a:endParaRPr lang="en-US" sz="2000" dirty="0" smtClean="0"/>
          </a:p>
          <a:p>
            <a:pPr algn="just"/>
            <a:r>
              <a:rPr lang="en-US" sz="2000" dirty="0" smtClean="0"/>
              <a:t>It </a:t>
            </a:r>
            <a:r>
              <a:rPr lang="en-US" sz="2000" dirty="0"/>
              <a:t>represents that value in such a way that a reference to </a:t>
            </a:r>
            <a:r>
              <a:rPr lang="en-US" sz="2000" dirty="0" smtClean="0"/>
              <a:t>it, can </a:t>
            </a:r>
            <a:r>
              <a:rPr lang="en-US" sz="2000" dirty="0"/>
              <a:t>be stored in a variable of reference type. </a:t>
            </a:r>
            <a:endParaRPr lang="en-US" sz="2000" dirty="0" smtClean="0"/>
          </a:p>
          <a:p>
            <a:pPr algn="just"/>
            <a:r>
              <a:rPr lang="en-US" sz="2000" dirty="0" smtClean="0"/>
              <a:t>The </a:t>
            </a:r>
            <a:r>
              <a:rPr lang="en-US" sz="2000" dirty="0"/>
              <a:t>wrapper classes also provide a number of methods for processing variables of specified data type to another type.</a:t>
            </a:r>
            <a:endParaRPr lang="en-IN" sz="2000" dirty="0" smtClean="0"/>
          </a:p>
          <a:p>
            <a:pPr algn="just"/>
            <a:endParaRPr lang="en-IN" sz="2000" dirty="0" smtClean="0"/>
          </a:p>
        </p:txBody>
      </p:sp>
    </p:spTree>
    <p:extLst>
      <p:ext uri="{BB962C8B-B14F-4D97-AF65-F5344CB8AC3E}">
        <p14:creationId xmlns:p14="http://schemas.microsoft.com/office/powerpoint/2010/main" xmlns="" val="1873607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52400"/>
            <a:ext cx="7381056" cy="411163"/>
          </a:xfrm>
        </p:spPr>
        <p:txBody>
          <a:bodyPr/>
          <a:lstStyle/>
          <a:p>
            <a:r>
              <a:rPr lang="en-US" sz="2400" dirty="0" smtClean="0">
                <a:latin typeface="Courier New" panose="02070309020205020404" pitchFamily="49" charset="0"/>
                <a:cs typeface="Courier New" panose="02070309020205020404" pitchFamily="49" charset="0"/>
              </a:rPr>
              <a:t>Math</a:t>
            </a:r>
            <a:r>
              <a:rPr lang="en-US" sz="2400" dirty="0" smtClean="0"/>
              <a:t> Class [1-4] </a:t>
            </a:r>
            <a:endParaRPr lang="en-IN" sz="2400" dirty="0"/>
          </a:p>
        </p:txBody>
      </p:sp>
      <p:sp>
        <p:nvSpPr>
          <p:cNvPr id="4" name="Footer Placeholder 3"/>
          <p:cNvSpPr>
            <a:spLocks noGrp="1"/>
          </p:cNvSpPr>
          <p:nvPr>
            <p:ph type="ftr" sz="quarter" idx="3"/>
          </p:nvPr>
        </p:nvSpPr>
        <p:spPr/>
        <p:txBody>
          <a:bodyPr/>
          <a:lstStyle/>
          <a:p>
            <a:pPr>
              <a:defRPr/>
            </a:pPr>
            <a:r>
              <a:rPr lang="en-IN" smtClean="0"/>
              <a:t>© Aptech Ltd.                                                                             java.lang Package/Session 2</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9</a:t>
            </a:fld>
            <a:endParaRPr lang="en-US" dirty="0"/>
          </a:p>
        </p:txBody>
      </p:sp>
      <p:sp>
        <p:nvSpPr>
          <p:cNvPr id="6" name="Content Placeholder 1"/>
          <p:cNvSpPr>
            <a:spLocks noGrp="1"/>
          </p:cNvSpPr>
          <p:nvPr>
            <p:ph idx="1"/>
          </p:nvPr>
        </p:nvSpPr>
        <p:spPr>
          <a:xfrm>
            <a:off x="323528" y="854160"/>
            <a:ext cx="8352928" cy="4591064"/>
          </a:xfrm>
        </p:spPr>
        <p:txBody>
          <a:bodyPr/>
          <a:lstStyle/>
          <a:p>
            <a:r>
              <a:rPr lang="en-US" sz="2000" dirty="0"/>
              <a:t>The </a:t>
            </a:r>
            <a:r>
              <a:rPr lang="en-US" sz="2000" dirty="0">
                <a:latin typeface="Courier New" panose="02070309020205020404" pitchFamily="49" charset="0"/>
                <a:cs typeface="Courier New" panose="02070309020205020404" pitchFamily="49" charset="0"/>
              </a:rPr>
              <a:t>Math</a:t>
            </a:r>
            <a:r>
              <a:rPr lang="en-US" sz="2000" dirty="0"/>
              <a:t> class contains methods for performing basic mathematical/numeric operations such as square root, trigonometric functions, elementary exponential, logarithm, and so on. </a:t>
            </a:r>
          </a:p>
          <a:p>
            <a:r>
              <a:rPr lang="en-US" sz="2000" dirty="0"/>
              <a:t>By </a:t>
            </a:r>
            <a:r>
              <a:rPr lang="en-US" sz="2000" dirty="0" smtClean="0"/>
              <a:t>default, </a:t>
            </a:r>
            <a:r>
              <a:rPr lang="en-US" sz="2000" dirty="0"/>
              <a:t>many of the </a:t>
            </a:r>
            <a:r>
              <a:rPr lang="en-US" sz="2000" dirty="0">
                <a:latin typeface="Courier New" panose="02070309020205020404" pitchFamily="49" charset="0"/>
                <a:cs typeface="Courier New" panose="02070309020205020404" pitchFamily="49" charset="0"/>
              </a:rPr>
              <a:t>Math</a:t>
            </a:r>
            <a:r>
              <a:rPr lang="en-US" sz="2000" dirty="0"/>
              <a:t> methods simply call the equivalent method of the </a:t>
            </a:r>
            <a:r>
              <a:rPr lang="en-US" sz="2000" dirty="0" err="1">
                <a:latin typeface="Courier New" panose="02070309020205020404" pitchFamily="49" charset="0"/>
                <a:cs typeface="Courier New" panose="02070309020205020404" pitchFamily="49" charset="0"/>
              </a:rPr>
              <a:t>StrictMath</a:t>
            </a:r>
            <a:r>
              <a:rPr lang="en-US" sz="2000" dirty="0"/>
              <a:t> class for their implementation. </a:t>
            </a:r>
            <a:endParaRPr lang="en-US" sz="2000" dirty="0" smtClean="0"/>
          </a:p>
          <a:p>
            <a:r>
              <a:rPr lang="en-US" sz="2000" dirty="0" smtClean="0"/>
              <a:t>The following lists </a:t>
            </a:r>
            <a:r>
              <a:rPr lang="en-US" sz="2000" dirty="0"/>
              <a:t>some of the commonly used methods of the </a:t>
            </a:r>
            <a:r>
              <a:rPr lang="en-US" sz="2000" dirty="0">
                <a:latin typeface="Courier New" panose="02070309020205020404" pitchFamily="49" charset="0"/>
                <a:cs typeface="Courier New" panose="02070309020205020404" pitchFamily="49" charset="0"/>
              </a:rPr>
              <a:t>Math</a:t>
            </a:r>
            <a:r>
              <a:rPr lang="en-US" sz="2000" dirty="0"/>
              <a:t> </a:t>
            </a:r>
            <a:r>
              <a:rPr lang="en-US" sz="2000" dirty="0" smtClean="0"/>
              <a:t>class:</a:t>
            </a:r>
          </a:p>
          <a:p>
            <a:pPr lvl="1"/>
            <a:r>
              <a:rPr lang="en-US" sz="1600" dirty="0">
                <a:latin typeface="Courier New" panose="02070309020205020404" pitchFamily="49" charset="0"/>
                <a:cs typeface="Courier New" panose="02070309020205020404" pitchFamily="49" charset="0"/>
              </a:rPr>
              <a:t>static double abs(double a) 	</a:t>
            </a:r>
          </a:p>
          <a:p>
            <a:pPr lvl="1"/>
            <a:r>
              <a:rPr lang="en-US" sz="1600" dirty="0">
                <a:latin typeface="Courier New" panose="02070309020205020404" pitchFamily="49" charset="0"/>
                <a:cs typeface="Courier New" panose="02070309020205020404" pitchFamily="49" charset="0"/>
              </a:rPr>
              <a:t>static float abs(float a) 	</a:t>
            </a:r>
          </a:p>
          <a:p>
            <a:pPr lvl="1"/>
            <a:r>
              <a:rPr lang="en-US" sz="1600" dirty="0">
                <a:latin typeface="Courier New" panose="02070309020205020404" pitchFamily="49" charset="0"/>
                <a:cs typeface="Courier New" panose="02070309020205020404" pitchFamily="49" charset="0"/>
              </a:rPr>
              <a:t>static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abs(</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 	</a:t>
            </a:r>
          </a:p>
          <a:p>
            <a:pPr lvl="1"/>
            <a:r>
              <a:rPr lang="en-US" sz="1600" dirty="0">
                <a:latin typeface="Courier New" panose="02070309020205020404" pitchFamily="49" charset="0"/>
                <a:cs typeface="Courier New" panose="02070309020205020404" pitchFamily="49" charset="0"/>
              </a:rPr>
              <a:t>static long abs(long a) 	</a:t>
            </a:r>
          </a:p>
          <a:p>
            <a:pPr lvl="1"/>
            <a:r>
              <a:rPr lang="en-US" sz="1600" dirty="0">
                <a:latin typeface="Courier New" panose="02070309020205020404" pitchFamily="49" charset="0"/>
                <a:cs typeface="Courier New" panose="02070309020205020404" pitchFamily="49" charset="0"/>
              </a:rPr>
              <a:t>static double ceil(double a) 	</a:t>
            </a:r>
          </a:p>
          <a:p>
            <a:pPr lvl="1"/>
            <a:r>
              <a:rPr lang="en-US" sz="1600" dirty="0">
                <a:latin typeface="Courier New" panose="02070309020205020404" pitchFamily="49" charset="0"/>
                <a:cs typeface="Courier New" panose="02070309020205020404" pitchFamily="49" charset="0"/>
              </a:rPr>
              <a:t>static double cos(double a) 	</a:t>
            </a:r>
          </a:p>
          <a:p>
            <a:pPr lvl="1"/>
            <a:r>
              <a:rPr lang="en-US" sz="1600" dirty="0">
                <a:latin typeface="Courier New" panose="02070309020205020404" pitchFamily="49" charset="0"/>
                <a:cs typeface="Courier New" panose="02070309020205020404" pitchFamily="49" charset="0"/>
              </a:rPr>
              <a:t>static double </a:t>
            </a:r>
            <a:r>
              <a:rPr lang="en-US" sz="1600" dirty="0" err="1">
                <a:latin typeface="Courier New" panose="02070309020205020404" pitchFamily="49" charset="0"/>
                <a:cs typeface="Courier New" panose="02070309020205020404" pitchFamily="49" charset="0"/>
              </a:rPr>
              <a:t>exp</a:t>
            </a:r>
            <a:r>
              <a:rPr lang="en-US" sz="1600" dirty="0">
                <a:latin typeface="Courier New" panose="02070309020205020404" pitchFamily="49" charset="0"/>
                <a:cs typeface="Courier New" panose="02070309020205020404" pitchFamily="49" charset="0"/>
              </a:rPr>
              <a:t>(double a) 	</a:t>
            </a:r>
          </a:p>
          <a:p>
            <a:pPr lvl="1"/>
            <a:r>
              <a:rPr lang="en-US" sz="1600" dirty="0">
                <a:latin typeface="Courier New" panose="02070309020205020404" pitchFamily="49" charset="0"/>
                <a:cs typeface="Courier New" panose="02070309020205020404" pitchFamily="49" charset="0"/>
              </a:rPr>
              <a:t>static double floor(double a) 	</a:t>
            </a:r>
          </a:p>
          <a:p>
            <a:pPr lvl="1"/>
            <a:r>
              <a:rPr lang="en-US" sz="1600" dirty="0">
                <a:latin typeface="Courier New" panose="02070309020205020404" pitchFamily="49" charset="0"/>
                <a:cs typeface="Courier New" panose="02070309020205020404" pitchFamily="49" charset="0"/>
              </a:rPr>
              <a:t>static double log(double a) </a:t>
            </a:r>
            <a:endParaRPr lang="en-US" sz="1600" dirty="0" smtClean="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static double max(double a, double b) 	</a:t>
            </a:r>
          </a:p>
          <a:p>
            <a:pPr lvl="1"/>
            <a:r>
              <a:rPr lang="en-US" sz="1600" dirty="0">
                <a:latin typeface="Courier New" panose="02070309020205020404" pitchFamily="49" charset="0"/>
                <a:cs typeface="Courier New" panose="02070309020205020404" pitchFamily="49" charset="0"/>
              </a:rPr>
              <a:t>static float max(float a, float b) 	</a:t>
            </a:r>
          </a:p>
          <a:p>
            <a:pPr lvl="1"/>
            <a:r>
              <a:rPr lang="en-US" sz="1600" dirty="0">
                <a:latin typeface="Courier New" panose="02070309020205020404" pitchFamily="49" charset="0"/>
                <a:cs typeface="Courier New" panose="02070309020205020404" pitchFamily="49" charset="0"/>
              </a:rPr>
              <a:t>static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max(</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b) </a:t>
            </a:r>
            <a:r>
              <a:rPr lang="en-US" sz="1600" dirty="0"/>
              <a:t>	</a:t>
            </a:r>
          </a:p>
          <a:p>
            <a:pPr lvl="1"/>
            <a:endParaRPr lang="en-US" sz="1600" dirty="0"/>
          </a:p>
          <a:p>
            <a:pPr marL="0" indent="0">
              <a:buNone/>
            </a:pPr>
            <a:r>
              <a:rPr lang="en-US" sz="2000" dirty="0" smtClean="0"/>
              <a:t> </a:t>
            </a:r>
            <a:endParaRPr lang="en-IN" sz="2000" dirty="0" smtClean="0"/>
          </a:p>
        </p:txBody>
      </p:sp>
    </p:spTree>
    <p:extLst>
      <p:ext uri="{BB962C8B-B14F-4D97-AF65-F5344CB8AC3E}">
        <p14:creationId xmlns:p14="http://schemas.microsoft.com/office/powerpoint/2010/main" xmlns="" val="567340405"/>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7904</TotalTime>
  <Words>6508</Words>
  <Application>Microsoft Office PowerPoint</Application>
  <PresentationFormat>On-screen Show (4:3)</PresentationFormat>
  <Paragraphs>1112</Paragraphs>
  <Slides>69</Slides>
  <Notes>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3_Office Theme</vt:lpstr>
      <vt:lpstr>Slide 1</vt:lpstr>
      <vt:lpstr>Objectives </vt:lpstr>
      <vt:lpstr>Introduction</vt:lpstr>
      <vt:lpstr>Overview of the java.lang Package</vt:lpstr>
      <vt:lpstr>Working with Garbage Collection [1-3] </vt:lpstr>
      <vt:lpstr>Working with Garbage Collection [2-3] </vt:lpstr>
      <vt:lpstr>Working with Garbage Collection [3-3] </vt:lpstr>
      <vt:lpstr>Wrapper Classes</vt:lpstr>
      <vt:lpstr>Math Class [1-4] </vt:lpstr>
      <vt:lpstr>Math Class [2-4] </vt:lpstr>
      <vt:lpstr>Math Class [3-4] </vt:lpstr>
      <vt:lpstr>Math Class [4-4] </vt:lpstr>
      <vt:lpstr>System Class [1-3] </vt:lpstr>
      <vt:lpstr>System Class [2-3] </vt:lpstr>
      <vt:lpstr>System Class [3-3]</vt:lpstr>
      <vt:lpstr>Object Class [1-3] </vt:lpstr>
      <vt:lpstr>Object Class [2-3]</vt:lpstr>
      <vt:lpstr>Object Class [3-3] </vt:lpstr>
      <vt:lpstr>Class Class [1-2] </vt:lpstr>
      <vt:lpstr>Class Class [2-2] </vt:lpstr>
      <vt:lpstr>ThreadGroup Class </vt:lpstr>
      <vt:lpstr>Runtime Class </vt:lpstr>
      <vt:lpstr>Strings</vt:lpstr>
      <vt:lpstr>String Class</vt:lpstr>
      <vt:lpstr>String Methods</vt:lpstr>
      <vt:lpstr>StringBuilder and StringBuffer Classes [1-4]</vt:lpstr>
      <vt:lpstr>StringBuilder and StringBuffer Classes [2-4]</vt:lpstr>
      <vt:lpstr>StringBuilder and StringBuffer Classes [3-4]</vt:lpstr>
      <vt:lpstr>StringBuilder and StringBuffer Classes [4-4]</vt:lpstr>
      <vt:lpstr>Parsing of Text Using StringTokenizer Class [1-3]</vt:lpstr>
      <vt:lpstr>Parsing of Text Using StringTokenizer Class [2-3]</vt:lpstr>
      <vt:lpstr>Parsing of Text Using StringTokenizer Class [3-3]</vt:lpstr>
      <vt:lpstr>Regular Expression </vt:lpstr>
      <vt:lpstr>Regular Expression API [1-2] </vt:lpstr>
      <vt:lpstr>Regular Expression API [2-2] </vt:lpstr>
      <vt:lpstr>Pattern Class </vt:lpstr>
      <vt:lpstr>Matcher Class [1-6]</vt:lpstr>
      <vt:lpstr>Matcher Class [2-6] </vt:lpstr>
      <vt:lpstr>Matcher Class [3-6] </vt:lpstr>
      <vt:lpstr>Matcher Class [4-6]</vt:lpstr>
      <vt:lpstr>Matcher Class [5-6] </vt:lpstr>
      <vt:lpstr>Matcher Class [6-6] </vt:lpstr>
      <vt:lpstr>String Literal </vt:lpstr>
      <vt:lpstr>Metacharacters </vt:lpstr>
      <vt:lpstr>Character Classes  </vt:lpstr>
      <vt:lpstr>Simple Classes  </vt:lpstr>
      <vt:lpstr>Negation </vt:lpstr>
      <vt:lpstr>Ranges </vt:lpstr>
      <vt:lpstr>Unions </vt:lpstr>
      <vt:lpstr>Intersections </vt:lpstr>
      <vt:lpstr>Subtraction </vt:lpstr>
      <vt:lpstr>Pre-defined Character Classes </vt:lpstr>
      <vt:lpstr>Quantifiers  </vt:lpstr>
      <vt:lpstr>Differences among the Quantifiers   </vt:lpstr>
      <vt:lpstr>Capturing Groups   </vt:lpstr>
      <vt:lpstr>Numbering [1-2] </vt:lpstr>
      <vt:lpstr>Numbering [2-2] </vt:lpstr>
      <vt:lpstr>Backreferences </vt:lpstr>
      <vt:lpstr>Boundary Matchers  </vt:lpstr>
      <vt:lpstr>Additional Methods of the Pattern Class  </vt:lpstr>
      <vt:lpstr>Creating a Pattern with Flags </vt:lpstr>
      <vt:lpstr>Embedded Flag Expressions </vt:lpstr>
      <vt:lpstr>The matches(String CharSequence) Method </vt:lpstr>
      <vt:lpstr>The split(String) Method [1-3] </vt:lpstr>
      <vt:lpstr>The split(String) Method [2-3] </vt:lpstr>
      <vt:lpstr>The split(String) Method [3-3] </vt:lpstr>
      <vt:lpstr>Other Useful Methods </vt:lpstr>
      <vt:lpstr>Summary [1-2]</vt:lpstr>
      <vt:lpstr>Summary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Debjani Deb</dc:creator>
  <cp:lastModifiedBy>tanmaya.mayekar</cp:lastModifiedBy>
  <cp:revision>1369</cp:revision>
  <dcterms:created xsi:type="dcterms:W3CDTF">2006-08-16T00:00:00Z</dcterms:created>
  <dcterms:modified xsi:type="dcterms:W3CDTF">2014-02-05T04:32:03Z</dcterms:modified>
</cp:coreProperties>
</file>